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12192000" cy="6858000"/>
  <p:defaultTextStyle>
    <a:defPPr>
      <a:defRPr lang="pl-PL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" d="2"/>
          <a:sy n="1" d="2"/>
        </p:scale>
        <p:origin x="0" y="0"/>
      </p:cViewPr>
      <p:guideLst>
        <p:guide pos="3840"/>
        <p:guide pos="2160" orient="horz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presProps" Target="presProps.xml" /><Relationship Id="rId31" Type="http://schemas.openxmlformats.org/officeDocument/2006/relationships/tableStyles" Target="tableStyles.xml" /><Relationship Id="rId32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Slajd tytułow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98AA868-8872-43E4-8C98-D34DABD1FD38}" type="datetimeFigureOut">
              <a:rPr lang="pl-PL"/>
              <a:t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7C6C3F-668B-4AF5-BFA9-0F657EB068D6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ytuł i tekst pionow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98AA868-8872-43E4-8C98-D34DABD1FD38}" type="datetimeFigureOut">
              <a:rPr lang="pl-PL"/>
              <a:t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7C6C3F-668B-4AF5-BFA9-0F657EB068D6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Tytuł pionowy i teks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98AA868-8872-43E4-8C98-D34DABD1FD38}" type="datetimeFigureOut">
              <a:rPr lang="pl-PL"/>
              <a:t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7C6C3F-668B-4AF5-BFA9-0F657EB068D6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98AA868-8872-43E4-8C98-D34DABD1FD38}" type="datetimeFigureOut">
              <a:rPr lang="pl-PL"/>
              <a:t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7C6C3F-668B-4AF5-BFA9-0F657EB068D6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Nagłówek sekcj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98AA868-8872-43E4-8C98-D34DABD1FD38}" type="datetimeFigureOut">
              <a:rPr lang="pl-PL"/>
              <a:t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7C6C3F-668B-4AF5-BFA9-0F657EB068D6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Dwa elementy zawartośc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98AA868-8872-43E4-8C98-D34DABD1FD38}" type="datetimeFigureOut">
              <a:rPr lang="pl-PL"/>
              <a:t/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7C6C3F-668B-4AF5-BFA9-0F657EB068D6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Porównan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98AA868-8872-43E4-8C98-D34DABD1FD38}" type="datetimeFigureOut">
              <a:rPr lang="pl-PL"/>
              <a:t/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7C6C3F-668B-4AF5-BFA9-0F657EB068D6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ylko tytu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98AA868-8872-43E4-8C98-D34DABD1FD38}" type="datetimeFigureOut">
              <a:rPr lang="pl-PL"/>
              <a:t/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7C6C3F-668B-4AF5-BFA9-0F657EB068D6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Pust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98AA868-8872-43E4-8C98-D34DABD1FD38}" type="datetimeFigureOut">
              <a:rPr lang="pl-PL"/>
              <a:t/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7C6C3F-668B-4AF5-BFA9-0F657EB068D6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Zawartość z podpise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98AA868-8872-43E4-8C98-D34DABD1FD38}" type="datetimeFigureOut">
              <a:rPr lang="pl-PL"/>
              <a:t/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7C6C3F-668B-4AF5-BFA9-0F657EB068D6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Obraz z podpise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98AA868-8872-43E4-8C98-D34DABD1FD38}" type="datetimeFigureOut">
              <a:rPr lang="pl-PL"/>
              <a:t/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7C6C3F-668B-4AF5-BFA9-0F657EB068D6}" type="slidenum">
              <a:rPr lang="pl-PL"/>
              <a:t/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F98AA868-8872-43E4-8C98-D34DABD1FD38}" type="datetimeFigureOut">
              <a:rPr lang="pl-PL"/>
              <a:t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C77C6C3F-668B-4AF5-BFA9-0F657EB068D6}" type="slidenum">
              <a:rPr lang="pl-PL"/>
              <a:t/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6" Type="http://schemas.openxmlformats.org/officeDocument/2006/relationships/image" Target="../media/image4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45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5" Type="http://schemas.openxmlformats.org/officeDocument/2006/relationships/image" Target="../media/image49.jpg"/><Relationship Id="rId6" Type="http://schemas.openxmlformats.org/officeDocument/2006/relationships/image" Target="../media/image50.jpg"/><Relationship Id="rId7" Type="http://schemas.openxmlformats.org/officeDocument/2006/relationships/image" Target="../media/image51.jpg"/><Relationship Id="rId8" Type="http://schemas.openxmlformats.org/officeDocument/2006/relationships/image" Target="../media/image5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6" Type="http://schemas.openxmlformats.org/officeDocument/2006/relationships/image" Target="../media/image61.jpg"/><Relationship Id="rId7" Type="http://schemas.openxmlformats.org/officeDocument/2006/relationships/image" Target="../media/image62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66.jpg"/><Relationship Id="rId6" Type="http://schemas.openxmlformats.org/officeDocument/2006/relationships/image" Target="../media/image67.jpg"/><Relationship Id="rId7" Type="http://schemas.openxmlformats.org/officeDocument/2006/relationships/image" Target="../media/image68.jpg"/><Relationship Id="rId8" Type="http://schemas.openxmlformats.org/officeDocument/2006/relationships/image" Target="../media/image69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5" Type="http://schemas.openxmlformats.org/officeDocument/2006/relationships/image" Target="../media/image73.jpg"/><Relationship Id="rId6" Type="http://schemas.openxmlformats.org/officeDocument/2006/relationships/image" Target="../media/image74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5" Type="http://schemas.openxmlformats.org/officeDocument/2006/relationships/image" Target="../media/image78.jpg"/><Relationship Id="rId6" Type="http://schemas.openxmlformats.org/officeDocument/2006/relationships/image" Target="../media/image79.jpg"/><Relationship Id="rId7" Type="http://schemas.openxmlformats.org/officeDocument/2006/relationships/image" Target="../media/image80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Relationship Id="rId3" Type="http://schemas.openxmlformats.org/officeDocument/2006/relationships/image" Target="../media/image82.jpg"/><Relationship Id="rId4" Type="http://schemas.openxmlformats.org/officeDocument/2006/relationships/image" Target="../media/image83.jpg"/><Relationship Id="rId5" Type="http://schemas.openxmlformats.org/officeDocument/2006/relationships/image" Target="../media/image84.jpg"/><Relationship Id="rId6" Type="http://schemas.openxmlformats.org/officeDocument/2006/relationships/image" Target="../media/image85.jpg"/><Relationship Id="rId7" Type="http://schemas.openxmlformats.org/officeDocument/2006/relationships/image" Target="../media/image86.jpg"/><Relationship Id="rId8" Type="http://schemas.openxmlformats.org/officeDocument/2006/relationships/image" Target="../media/image87.jpg"/><Relationship Id="rId9" Type="http://schemas.openxmlformats.org/officeDocument/2006/relationships/image" Target="../media/image88.jpg"/><Relationship Id="rId10" Type="http://schemas.openxmlformats.org/officeDocument/2006/relationships/image" Target="../media/image89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Relationship Id="rId3" Type="http://schemas.openxmlformats.org/officeDocument/2006/relationships/image" Target="../media/image91.jpg"/><Relationship Id="rId4" Type="http://schemas.openxmlformats.org/officeDocument/2006/relationships/image" Target="../media/image92.jpg"/><Relationship Id="rId5" Type="http://schemas.openxmlformats.org/officeDocument/2006/relationships/image" Target="../media/image93.jpg"/><Relationship Id="rId6" Type="http://schemas.openxmlformats.org/officeDocument/2006/relationships/image" Target="../media/image94.jpg"/><Relationship Id="rId7" Type="http://schemas.openxmlformats.org/officeDocument/2006/relationships/image" Target="../media/image95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Relationship Id="rId3" Type="http://schemas.openxmlformats.org/officeDocument/2006/relationships/image" Target="../media/image97.jpg"/><Relationship Id="rId4" Type="http://schemas.openxmlformats.org/officeDocument/2006/relationships/image" Target="../media/image98.jpg"/><Relationship Id="rId5" Type="http://schemas.openxmlformats.org/officeDocument/2006/relationships/image" Target="../media/image99.jpg"/><Relationship Id="rId6" Type="http://schemas.openxmlformats.org/officeDocument/2006/relationships/image" Target="../media/image100.jpg"/><Relationship Id="rId7" Type="http://schemas.openxmlformats.org/officeDocument/2006/relationships/image" Target="../media/image101.jpg"/><Relationship Id="rId8" Type="http://schemas.openxmlformats.org/officeDocument/2006/relationships/image" Target="../media/image102.jpg"/><Relationship Id="rId9" Type="http://schemas.openxmlformats.org/officeDocument/2006/relationships/image" Target="../media/image103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g"/><Relationship Id="rId3" Type="http://schemas.openxmlformats.org/officeDocument/2006/relationships/image" Target="../media/image105.jpg"/><Relationship Id="rId4" Type="http://schemas.openxmlformats.org/officeDocument/2006/relationships/image" Target="../media/image106.jpg"/><Relationship Id="rId5" Type="http://schemas.openxmlformats.org/officeDocument/2006/relationships/image" Target="../media/image107.jpg"/><Relationship Id="rId6" Type="http://schemas.openxmlformats.org/officeDocument/2006/relationships/image" Target="../media/image108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Relationship Id="rId3" Type="http://schemas.openxmlformats.org/officeDocument/2006/relationships/image" Target="../media/image110.jpg"/><Relationship Id="rId4" Type="http://schemas.openxmlformats.org/officeDocument/2006/relationships/image" Target="../media/image111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g"/><Relationship Id="rId3" Type="http://schemas.openxmlformats.org/officeDocument/2006/relationships/image" Target="../media/image113.jpg"/><Relationship Id="rId4" Type="http://schemas.openxmlformats.org/officeDocument/2006/relationships/image" Target="../media/image114.jpg"/><Relationship Id="rId5" Type="http://schemas.openxmlformats.org/officeDocument/2006/relationships/image" Target="../media/image115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g"/><Relationship Id="rId3" Type="http://schemas.openxmlformats.org/officeDocument/2006/relationships/image" Target="../media/image117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g"/><Relationship Id="rId3" Type="http://schemas.openxmlformats.org/officeDocument/2006/relationships/image" Target="../media/image119.jpg"/><Relationship Id="rId4" Type="http://schemas.openxmlformats.org/officeDocument/2006/relationships/image" Target="../media/image120.jpg"/><Relationship Id="rId5" Type="http://schemas.openxmlformats.org/officeDocument/2006/relationships/image" Target="../media/image121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22.jpg"/><Relationship Id="rId4" Type="http://schemas.openxmlformats.org/officeDocument/2006/relationships/image" Target="../media/image123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g"/><Relationship Id="rId4" Type="http://schemas.openxmlformats.org/officeDocument/2006/relationships/image" Target="../media/image9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0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 bwMode="auto">
          <a:xfrm>
            <a:off x="844627" y="112484"/>
            <a:ext cx="9823373" cy="426964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l-PL" sz="2800">
                <a:latin typeface="Segoe UI Historic"/>
                <a:ea typeface="Segoe UI Historic"/>
                <a:cs typeface="Segoe UI Historic"/>
              </a:rPr>
              <a:t>‘’</a:t>
            </a:r>
            <a:r>
              <a:rPr lang="pl-PL" sz="2800" b="1">
                <a:latin typeface="Segoe UI Historic"/>
                <a:ea typeface="Segoe UI Historic"/>
                <a:cs typeface="Segoe UI Historic"/>
              </a:rPr>
              <a:t>Zagraniczna mobilność edukacyjna uczniów i absolwentów oraz kadry kształcenia zawodowego</a:t>
            </a:r>
            <a:r>
              <a:rPr lang="pl-PL" sz="2800">
                <a:latin typeface="Segoe UI Historic"/>
                <a:ea typeface="Segoe UI Historic"/>
                <a:cs typeface="Segoe UI Historic"/>
              </a:rPr>
              <a:t>” w ramach programu Fundusze Europejskie dla Rozwoju Społecznego 2021-2027 współfinansowanego ze środków Europejskiego Funduszu Społecznego + na zasadach programu Erasmus+ „</a:t>
            </a:r>
            <a:br>
              <a:rPr lang="pl-PL" sz="2800">
                <a:latin typeface="Segoe UI Historic"/>
                <a:ea typeface="Segoe UI Historic"/>
                <a:cs typeface="Segoe UI Historic"/>
              </a:rPr>
            </a:br>
            <a:r>
              <a:rPr lang="pl-PL" sz="3600" b="1" i="0">
                <a:latin typeface="Segoe UI Historic"/>
                <a:ea typeface="Segoe UI Historic"/>
                <a:cs typeface="Segoe UI Historic"/>
              </a:rPr>
              <a:t>Staże uczniów ZSZ nr 1 w przedsiębiorstwach zagranicznych sposobem na rozwijanie przedsiębiorczośc</a:t>
            </a:r>
            <a:r>
              <a:rPr lang="pl-PL" sz="3600" b="1" i="0">
                <a:latin typeface="Segoe UI Historic"/>
                <a:ea typeface="Segoe UI Historic"/>
                <a:cs typeface="Segoe UI Historic"/>
              </a:rPr>
              <a:t>i”</a:t>
            </a:r>
            <a:endParaRPr i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 bwMode="auto">
          <a:xfrm>
            <a:off x="1524000" y="5034231"/>
            <a:ext cx="9144000" cy="728508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defRPr/>
            </a:pPr>
            <a:r>
              <a:rPr lang="pl-PL" sz="2800">
                <a:latin typeface="Segoe UI Historic"/>
                <a:ea typeface="Segoe UI Historic"/>
                <a:cs typeface="Segoe UI Historic"/>
              </a:rPr>
              <a:t>Projekt nr 2023-1-PL01-KA122-VET-000143894</a:t>
            </a:r>
            <a:endParaRPr lang="pl-PL" sz="2800"/>
          </a:p>
          <a:p>
            <a:pPr>
              <a:defRPr/>
            </a:pPr>
            <a:br>
              <a:rPr lang="en-US"/>
            </a:br>
            <a:endParaRPr lang="en-US"/>
          </a:p>
        </p:txBody>
      </p:sp>
      <p:pic>
        <p:nvPicPr>
          <p:cNvPr id="4" name="Obraz 3" descr="Obraz zawierający tekst, Czcionka, zrzut ekranu, logo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27787" y="5527714"/>
            <a:ext cx="893445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144935" y="2838741"/>
            <a:ext cx="4491260" cy="1690798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pl-PL" sz="3600">
                <a:latin typeface="Garamond"/>
                <a:ea typeface="Batang"/>
              </a:rPr>
              <a:t>Lena w swoim miejscu praktyk w salonie Le </a:t>
            </a:r>
            <a:r>
              <a:rPr lang="pl-PL" sz="3600">
                <a:latin typeface="Garamond"/>
                <a:ea typeface="Batang"/>
              </a:rPr>
              <a:t>Blonde</a:t>
            </a:r>
            <a:r>
              <a:rPr lang="pl-PL" sz="3600">
                <a:latin typeface="Garamond"/>
                <a:ea typeface="Batang"/>
              </a:rPr>
              <a:t> 10 by Maria </a:t>
            </a:r>
            <a:r>
              <a:rPr lang="pl-PL" sz="3600">
                <a:latin typeface="Garamond"/>
                <a:ea typeface="Batang"/>
              </a:rPr>
              <a:t>Valera</a:t>
            </a:r>
            <a:endParaRPr lang="pl-PL" sz="3600">
              <a:latin typeface="Garamond"/>
              <a:ea typeface="Batang"/>
            </a:endParaRPr>
          </a:p>
        </p:txBody>
      </p:sp>
      <p:pic>
        <p:nvPicPr>
          <p:cNvPr id="6" name="Obraz 5" descr="Obraz zawierający osoba, ubrania, Bagaż i torby, ściana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02050" y="1899"/>
            <a:ext cx="2889291" cy="3681016"/>
          </a:xfrm>
          <a:prstGeom prst="rect">
            <a:avLst/>
          </a:prstGeom>
        </p:spPr>
      </p:pic>
      <p:pic>
        <p:nvPicPr>
          <p:cNvPr id="7" name="Obraz 6" descr="Obraz zawierający ubrania, osoba, w pomieszczeniu, Ludzka twarz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250275" y="1897"/>
            <a:ext cx="2940686" cy="3681017"/>
          </a:xfrm>
          <a:prstGeom prst="rect">
            <a:avLst/>
          </a:prstGeom>
        </p:spPr>
      </p:pic>
      <p:pic>
        <p:nvPicPr>
          <p:cNvPr id="8" name="Obraz 7" descr="Obraz zawierający w pomieszczeniu, ściana, sufit, podłoga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604474" y="4063564"/>
            <a:ext cx="1840800" cy="2797179"/>
          </a:xfrm>
          <a:prstGeom prst="rect">
            <a:avLst/>
          </a:prstGeom>
        </p:spPr>
      </p:pic>
      <p:pic>
        <p:nvPicPr>
          <p:cNvPr id="4" name="Symbol zastępczy zawartości 3" descr="Obraz zawierający ubrania, osoba, w pomieszczeniu, ściana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759702" y="4061443"/>
            <a:ext cx="2074931" cy="2797179"/>
          </a:xfrm>
          <a:prstGeom prst="rect">
            <a:avLst/>
          </a:prstGeom>
        </p:spPr>
      </p:pic>
      <p:pic>
        <p:nvPicPr>
          <p:cNvPr id="5" name="Obraz 4" descr="Obraz zawierający osoba, w pomieszczeniu, ubrania, sklep&#10;&#10;Zawartość wygenerowana przez sztuczną inteligencję może być niepoprawna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085886" y="4059309"/>
            <a:ext cx="2102473" cy="2787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6864808" y="2599377"/>
            <a:ext cx="4789763" cy="166287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defRPr/>
            </a:pPr>
            <a:r>
              <a:rPr lang="en-US" sz="3600">
                <a:latin typeface="Garamond"/>
              </a:rPr>
              <a:t>Maja w </a:t>
            </a:r>
            <a:r>
              <a:rPr lang="en-US" sz="3600">
                <a:latin typeface="Garamond"/>
              </a:rPr>
              <a:t>swoim</a:t>
            </a:r>
            <a:r>
              <a:rPr lang="en-US" sz="3600">
                <a:latin typeface="Garamond"/>
              </a:rPr>
              <a:t> </a:t>
            </a:r>
            <a:r>
              <a:rPr lang="en-US" sz="3600">
                <a:latin typeface="Garamond"/>
              </a:rPr>
              <a:t>miejscu</a:t>
            </a:r>
            <a:r>
              <a:rPr lang="en-US" sz="3600">
                <a:latin typeface="Garamond"/>
              </a:rPr>
              <a:t> </a:t>
            </a:r>
            <a:r>
              <a:rPr lang="en-US" sz="3600">
                <a:latin typeface="Garamond"/>
              </a:rPr>
              <a:t>praktyk</a:t>
            </a:r>
            <a:r>
              <a:rPr lang="en-US" sz="3600">
                <a:latin typeface="Garamond"/>
              </a:rPr>
              <a:t> w </a:t>
            </a:r>
            <a:r>
              <a:rPr lang="en-US" sz="3600">
                <a:latin typeface="Garamond"/>
              </a:rPr>
              <a:t>salonie</a:t>
            </a:r>
            <a:r>
              <a:rPr lang="en-US" sz="3600">
                <a:latin typeface="Garamond"/>
              </a:rPr>
              <a:t> Loras Hair Art </a:t>
            </a:r>
            <a:r>
              <a:rPr lang="en-US" sz="3400">
                <a:latin typeface="Century Gothic"/>
              </a:rPr>
              <a:t> </a:t>
            </a:r>
            <a:endParaRPr/>
          </a:p>
        </p:txBody>
      </p:sp>
      <p:pic>
        <p:nvPicPr>
          <p:cNvPr id="11" name="Obraz 10" descr="Obraz zawierający w pomieszczeniu, ściana, ubrania, obuwie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0" t="2279" r="-3" b="-3"/>
          <a:stretch/>
        </p:blipFill>
        <p:spPr bwMode="auto"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5" name="Obraz 4" descr="Obraz zawierający osoba, w pomieszczeniu, ubrania, lustro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rcRect l="0" t="34190" r="3" b="23244"/>
          <a:stretch/>
        </p:blipFill>
        <p:spPr bwMode="auto">
          <a:xfrm>
            <a:off x="3180257" y="10"/>
            <a:ext cx="3016307" cy="2223328"/>
          </a:xfrm>
          <a:prstGeom prst="rect">
            <a:avLst/>
          </a:prstGeom>
        </p:spPr>
      </p:pic>
      <p:pic>
        <p:nvPicPr>
          <p:cNvPr id="6" name="Obraz 5" descr="Obraz zawierający osoba, ubrania, meble, w pomieszczeniu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rcRect l="0" t="16178" r="0" b="34099"/>
          <a:stretch/>
        </p:blipFill>
        <p:spPr bwMode="auto"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10" name="Symbol zastępczy zawartości 9" descr="Obraz zawierający ubrania, osoba, w pomieszczeniu, komputer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rcRect l="0" t="27496" r="-4" b="21396"/>
          <a:stretch/>
        </p:blipFill>
        <p:spPr bwMode="auto">
          <a:xfrm>
            <a:off x="3180256" y="2395057"/>
            <a:ext cx="3016307" cy="2055326"/>
          </a:xfrm>
          <a:prstGeom prst="rect">
            <a:avLst/>
          </a:prstGeom>
        </p:spPr>
      </p:pic>
      <p:pic>
        <p:nvPicPr>
          <p:cNvPr id="7" name="Obraz 6" descr="Obraz zawierający meble, ziemia, budynek, krzesło&#10;&#10;Zawartość wygenerowana przez sztuczną inteligencję może być niepoprawna."/>
          <p:cNvPicPr>
            <a:picLocks noChangeAspect="1"/>
          </p:cNvPicPr>
          <p:nvPr/>
        </p:nvPicPr>
        <p:blipFill>
          <a:blip r:embed="rId6"/>
          <a:srcRect l="0" t="10256" r="-4" b="34324"/>
          <a:stretch/>
        </p:blipFill>
        <p:spPr bwMode="auto">
          <a:xfrm>
            <a:off x="3180257" y="4629236"/>
            <a:ext cx="3016307" cy="2228765"/>
          </a:xfrm>
          <a:prstGeom prst="rect">
            <a:avLst/>
          </a:prstGeom>
        </p:spPr>
      </p:pic>
      <p:sp>
        <p:nvSpPr>
          <p:cNvPr id="28" name="Content Placeholder 19"/>
          <p:cNvSpPr>
            <a:spLocks noGrp="1"/>
          </p:cNvSpPr>
          <p:nvPr>
            <p:ph idx="1"/>
          </p:nvPr>
        </p:nvSpPr>
        <p:spPr bwMode="auto">
          <a:xfrm>
            <a:off x="13171361" y="7244693"/>
            <a:ext cx="769210" cy="94395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>
            <a:tint val="95000"/>
            <a:satMod val="17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2" name="Obraz 11" descr="Obraz zawierający chmura, niebo, na wolnym powietrzu, ludzie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0" t="8553" r="-1" b="38484"/>
          <a:stretch/>
        </p:blipFill>
        <p:spPr bwMode="auto"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5" name="Obraz 4" descr="Obraz zawierający na wolnym powietrzu, niebo, chmura, woda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rcRect l="0" t="29761" r="-1" b="6171"/>
          <a:stretch/>
        </p:blipFill>
        <p:spPr bwMode="auto">
          <a:xfrm>
            <a:off x="3072956" y="10"/>
            <a:ext cx="2970465" cy="3383267"/>
          </a:xfrm>
          <a:prstGeom prst="rect">
            <a:avLst/>
          </a:prstGeom>
        </p:spPr>
      </p:pic>
      <p:pic>
        <p:nvPicPr>
          <p:cNvPr id="10" name="Obraz 9" descr="Obraz zawierający na wolnym powietrzu, ptak wodny, niebo, ptak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rcRect l="0" t="0" r="0" b="14616"/>
          <a:stretch/>
        </p:blipFill>
        <p:spPr bwMode="auto">
          <a:xfrm>
            <a:off x="6145909" y="10"/>
            <a:ext cx="2971800" cy="3383267"/>
          </a:xfrm>
          <a:prstGeom prst="rect">
            <a:avLst/>
          </a:prstGeom>
        </p:spPr>
      </p:pic>
      <p:pic>
        <p:nvPicPr>
          <p:cNvPr id="8" name="Obraz 7" descr="Obraz zawierający na wolnym powietrzu, chmura, niebo, drzewo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rcRect l="0" t="11171" r="0" b="3444"/>
          <a:stretch/>
        </p:blipFill>
        <p:spPr bwMode="auto">
          <a:xfrm>
            <a:off x="9220200" y="10"/>
            <a:ext cx="2971800" cy="3383267"/>
          </a:xfrm>
          <a:prstGeom prst="rect">
            <a:avLst/>
          </a:prstGeom>
        </p:spPr>
      </p:pic>
      <p:pic>
        <p:nvPicPr>
          <p:cNvPr id="4" name="Symbol zastępczy zawartości 3" descr="Obraz zawierający ryby, woda, Biologia morska, Płetwa&#10;&#10;Zawartość wygenerowana przez sztuczną inteligencję może być niepoprawna."/>
          <p:cNvPicPr>
            <a:picLocks noChangeAspect="1"/>
          </p:cNvPicPr>
          <p:nvPr/>
        </p:nvPicPr>
        <p:blipFill>
          <a:blip r:embed="rId6"/>
          <a:srcRect l="0" t="0" r="4" b="14581"/>
          <a:stretch/>
        </p:blipFill>
        <p:spPr bwMode="auto"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31" name="Rectangle 3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145910" y="3474720"/>
            <a:ext cx="6046090" cy="3383281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6531758" y="3909562"/>
            <a:ext cx="5233853" cy="253221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l-PL" sz="3600">
                <a:latin typeface="Garamond"/>
              </a:rPr>
              <a:t>Pierwsza wycieczka - Oceanarium w Walencji</a:t>
            </a:r>
            <a:br>
              <a:rPr lang="pl-PL" sz="3600">
                <a:latin typeface="Garamond"/>
              </a:rPr>
            </a:br>
            <a:r>
              <a:rPr lang="pl-PL" sz="1400">
                <a:latin typeface="Segoe UI Historic"/>
                <a:ea typeface="Segoe UI Historic"/>
                <a:cs typeface="Segoe UI Historic"/>
              </a:rPr>
              <a:t>Wizyta w oceanarium </a:t>
            </a:r>
            <a:r>
              <a:rPr lang="pl-PL" sz="1400">
                <a:latin typeface="Segoe UI Historic"/>
                <a:ea typeface="Segoe UI Historic"/>
                <a:cs typeface="Segoe UI Historic"/>
              </a:rPr>
              <a:t>L’Oceanogràfic</a:t>
            </a:r>
            <a:r>
              <a:rPr lang="pl-PL" sz="1400">
                <a:latin typeface="Segoe UI Historic"/>
                <a:ea typeface="Segoe UI Historic"/>
                <a:cs typeface="Segoe UI Historic"/>
              </a:rPr>
              <a:t> była niesamowitym przeżyciem. Zobaczyliśmy wiele egzotycznych gatunków zwierząt, a największe wrażenie zrobił na nas pokaz delfinów. Podwodne tunele i nowoczesne pawilony pozwoliły nam poczuć się, jakbyśmy naprawdę zanurzyli się w świat oceanu. To była fascynująca i pouczająca przygoda.</a:t>
            </a:r>
            <a:br>
              <a:rPr lang="pl-PL" sz="3200">
                <a:latin typeface="Bookman Old Style"/>
              </a:rPr>
            </a:br>
            <a:br>
              <a:rPr lang="pl-PL" sz="3200">
                <a:latin typeface="Bookman Old Style"/>
              </a:rPr>
            </a:br>
            <a:r>
              <a:rPr lang="pl-PL" sz="3200">
                <a:solidFill>
                  <a:srgbClr val="FFFFFF"/>
                </a:solidFill>
                <a:latin typeface="Bookman Old Style"/>
              </a:rPr>
              <a:t>09.03.2025</a:t>
            </a:r>
            <a:endParaRPr/>
          </a:p>
        </p:txBody>
      </p:sp>
      <p:pic>
        <p:nvPicPr>
          <p:cNvPr id="15" name="Obraz 14" descr="Obraz zawierający Majorelle blue, akwarium, ludzie, w pomieszczeniu&#10;&#10;Zawartość wygenerowana przez sztuczną inteligencję może być niepoprawna."/>
          <p:cNvPicPr>
            <a:picLocks noChangeAspect="1"/>
          </p:cNvPicPr>
          <p:nvPr/>
        </p:nvPicPr>
        <p:blipFill>
          <a:blip r:embed="rId7"/>
          <a:srcRect l="0" t="12063" r="4" b="1664"/>
          <a:stretch/>
        </p:blipFill>
        <p:spPr bwMode="auto">
          <a:xfrm>
            <a:off x="3059902" y="3474719"/>
            <a:ext cx="2970466" cy="3383280"/>
          </a:xfrm>
          <a:prstGeom prst="rect">
            <a:avLst/>
          </a:prstGeom>
        </p:spPr>
      </p:pic>
      <p:pic>
        <p:nvPicPr>
          <p:cNvPr id="16" name="Obraz 15" descr="Obraz zawierający ssak, ssak wodny, delfin, Ssak wodny&#10;&#10;Zawartość wygenerowana przez sztuczną inteligencję może być niepoprawna."/>
          <p:cNvPicPr>
            <a:picLocks noChangeAspect="1"/>
          </p:cNvPicPr>
          <p:nvPr/>
        </p:nvPicPr>
        <p:blipFill>
          <a:blip r:embed="rId8"/>
          <a:srcRect l="-1699" t="0" r="-504" b="21810"/>
          <a:stretch/>
        </p:blipFill>
        <p:spPr bwMode="auto">
          <a:xfrm>
            <a:off x="9148794" y="0"/>
            <a:ext cx="3113368" cy="3378871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25" name="Rectangl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6551550" y="365125"/>
            <a:ext cx="4802249" cy="476532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pl-PL" sz="4000">
                <a:latin typeface="Garamond"/>
                <a:ea typeface="Batang"/>
              </a:rPr>
              <a:t>Spotkania integracyjne w </a:t>
            </a:r>
            <a:r>
              <a:rPr lang="pl-PL" sz="4000">
                <a:latin typeface="Garamond"/>
                <a:ea typeface="Batang"/>
              </a:rPr>
              <a:t>Esmovii</a:t>
            </a:r>
            <a:br>
              <a:rPr lang="pl-PL" sz="4000">
                <a:latin typeface="Garamond"/>
                <a:ea typeface="Batang"/>
              </a:rPr>
            </a:br>
            <a:r>
              <a:rPr lang="pl-PL" sz="4000">
                <a:latin typeface="Garamond"/>
                <a:ea typeface="Batang"/>
              </a:rPr>
              <a:t> </a:t>
            </a:r>
            <a:br>
              <a:rPr lang="pl-PL" sz="4000">
                <a:latin typeface="Garamond"/>
                <a:ea typeface="Batang"/>
              </a:rPr>
            </a:br>
            <a:r>
              <a:rPr lang="pl-PL" sz="1800">
                <a:latin typeface="Garamond"/>
                <a:ea typeface="Segoe UI Historic"/>
                <a:cs typeface="Segoe UI Historic"/>
              </a:rPr>
              <a:t>Spotkanie integracyjne w </a:t>
            </a:r>
            <a:r>
              <a:rPr lang="pl-PL" sz="1800">
                <a:latin typeface="Garamond"/>
                <a:ea typeface="Segoe UI Historic"/>
                <a:cs typeface="Segoe UI Historic"/>
              </a:rPr>
              <a:t>Esmovii</a:t>
            </a:r>
            <a:r>
              <a:rPr lang="pl-PL" sz="1800">
                <a:latin typeface="Garamond"/>
                <a:ea typeface="Segoe UI Historic"/>
                <a:cs typeface="Segoe UI Historic"/>
              </a:rPr>
              <a:t> było świetną okazją do wzajemnego poznania się, wymiany pierwszych wrażeń oraz zapoznania się z planem stażu. W miłej atmosferze poznaliśmy uczestników z innych krajów, dowiedzieliśmy się więcej o kulturze Walencji i zasadach programu. Dzięki temu poczuliśmy się pewniej i z jeszcze większym entuzjazmem rozpoczęliśmy naszą zagraniczną przygodę.</a:t>
            </a:r>
            <a:endParaRPr lang="pl-PL" sz="1800">
              <a:latin typeface="Garamond"/>
              <a:ea typeface="Batang"/>
            </a:endParaRPr>
          </a:p>
        </p:txBody>
      </p:sp>
      <p:pic>
        <p:nvPicPr>
          <p:cNvPr id="4" name="Symbol zastępczy zawartości 3" descr="Obraz zawierający ubrania, w pomieszczeniu, osoba, ściana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17731" t="0" r="24405" b="3"/>
          <a:stretch/>
        </p:blipFill>
        <p:spPr bwMode="auto">
          <a:xfrm>
            <a:off x="-1" y="10"/>
            <a:ext cx="3003123" cy="3892380"/>
          </a:xfrm>
          <a:prstGeom prst="rect">
            <a:avLst/>
          </a:prstGeom>
        </p:spPr>
      </p:pic>
      <p:pic>
        <p:nvPicPr>
          <p:cNvPr id="7" name="Obraz 6" descr="Obraz zawierający ubrania, osoba, budynek, człowiek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rcRect l="8150" t="0" r="10923" b="4"/>
          <a:stretch/>
        </p:blipFill>
        <p:spPr bwMode="auto">
          <a:xfrm>
            <a:off x="3180257" y="10"/>
            <a:ext cx="3016307" cy="2785935"/>
          </a:xfrm>
          <a:prstGeom prst="rect">
            <a:avLst/>
          </a:prstGeom>
        </p:spPr>
      </p:pic>
      <p:pic>
        <p:nvPicPr>
          <p:cNvPr id="5" name="Obraz 4" descr="Obraz zawierający ubrania, w pomieszczeniu, meble, tablica suchościeralna biała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rcRect l="0" t="24978" r="-3" b="4948"/>
          <a:stretch/>
        </p:blipFill>
        <p:spPr bwMode="auto"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6" name="Obraz 5" descr="Obraz zawierający ubrania, w pomieszczeniu, osoba, ściana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rcRect l="0" t="12151" r="3" b="13176"/>
          <a:stretch/>
        </p:blipFill>
        <p:spPr bwMode="auto">
          <a:xfrm>
            <a:off x="3180257" y="2957665"/>
            <a:ext cx="3016307" cy="3900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29" name="Rectangle 2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4691664" y="12196"/>
            <a:ext cx="7179070" cy="223159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3600">
                <a:solidFill>
                  <a:schemeClr val="tx1"/>
                </a:solidFill>
                <a:latin typeface="Garamond"/>
              </a:rPr>
              <a:t>Bioparc</a:t>
            </a:r>
            <a:r>
              <a:rPr lang="pl-PL" sz="3600">
                <a:solidFill>
                  <a:schemeClr val="tx1"/>
                </a:solidFill>
                <a:latin typeface="Garamond"/>
              </a:rPr>
              <a:t> Walencja </a:t>
            </a:r>
            <a:br>
              <a:rPr lang="pl-PL" sz="3600">
                <a:solidFill>
                  <a:schemeClr val="tx1"/>
                </a:solidFill>
                <a:latin typeface="Garamond"/>
              </a:rPr>
            </a:br>
            <a:r>
              <a:rPr lang="pl-PL" sz="1600" b="1">
                <a:solidFill>
                  <a:schemeClr val="tx1"/>
                </a:solidFill>
                <a:latin typeface="Garamond"/>
                <a:ea typeface="Segoe UI Historic"/>
                <a:cs typeface="Segoe UI Historic"/>
              </a:rPr>
              <a:t> Wizyta w </a:t>
            </a:r>
            <a:r>
              <a:rPr lang="pl-PL" sz="1600" b="1">
                <a:solidFill>
                  <a:schemeClr val="tx1"/>
                </a:solidFill>
                <a:latin typeface="Garamond"/>
                <a:ea typeface="Segoe UI Historic"/>
                <a:cs typeface="Segoe UI Historic"/>
              </a:rPr>
              <a:t>Bioparc</a:t>
            </a:r>
            <a:r>
              <a:rPr lang="pl-PL" sz="1600" b="1">
                <a:solidFill>
                  <a:schemeClr val="tx1"/>
                </a:solidFill>
                <a:latin typeface="Garamond"/>
                <a:ea typeface="Segoe UI Historic"/>
                <a:cs typeface="Segoe UI Historic"/>
              </a:rPr>
              <a:t> Valencia - była dla nas wspaniałym przeżyciem. Zobaczyliśmy zwierzęta w naturalnych warunkach, bez barier, co pozwoliło na głębsze zrozumienie ich środowiska i </a:t>
            </a:r>
            <a:r>
              <a:rPr lang="pl-PL" sz="1600" b="1">
                <a:solidFill>
                  <a:schemeClr val="tx1"/>
                </a:solidFill>
                <a:latin typeface="Garamond"/>
                <a:ea typeface="Segoe UI Historic"/>
                <a:cs typeface="Segoe UI Historic"/>
              </a:rPr>
              <a:t>zachowań</a:t>
            </a:r>
            <a:r>
              <a:rPr lang="pl-PL" sz="1600" b="1">
                <a:solidFill>
                  <a:schemeClr val="tx1"/>
                </a:solidFill>
                <a:latin typeface="Garamond"/>
                <a:ea typeface="Segoe UI Historic"/>
                <a:cs typeface="Segoe UI Historic"/>
              </a:rPr>
              <a:t> </a:t>
            </a:r>
            <a:br>
              <a:rPr lang="pl-PL" sz="1600" b="1">
                <a:solidFill>
                  <a:schemeClr val="tx1"/>
                </a:solidFill>
                <a:latin typeface="Garamond"/>
                <a:ea typeface="Segoe UI Historic"/>
                <a:cs typeface="Segoe UI Historic"/>
              </a:rPr>
            </a:br>
            <a:r>
              <a:rPr lang="pl-PL" sz="2400">
                <a:solidFill>
                  <a:schemeClr val="tx1"/>
                </a:solidFill>
                <a:latin typeface="Book Antiqua"/>
                <a:ea typeface="Segoe UI Historic"/>
                <a:cs typeface="Segoe UI Historic"/>
              </a:rPr>
              <a:t>16.03.2025</a:t>
            </a:r>
            <a:endParaRPr lang="pl-PL" sz="2400">
              <a:solidFill>
                <a:schemeClr val="accent6">
                  <a:lumMod val="76000"/>
                </a:schemeClr>
              </a:solidFill>
              <a:latin typeface="Book Antiqua"/>
            </a:endParaRPr>
          </a:p>
        </p:txBody>
      </p:sp>
      <p:pic>
        <p:nvPicPr>
          <p:cNvPr id="11" name="Symbol zastępczy zawartości 10" descr="Obraz zawierający na wolnym powietrzu, trawa, drzewo, niebo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0" t="18575" r="1" b="27724"/>
          <a:stretch/>
        </p:blipFill>
        <p:spPr bwMode="auto">
          <a:xfrm>
            <a:off x="8969" y="-2"/>
            <a:ext cx="2376092" cy="2228759"/>
          </a:xfrm>
          <a:prstGeom prst="rect">
            <a:avLst/>
          </a:prstGeom>
        </p:spPr>
      </p:pic>
      <p:pic>
        <p:nvPicPr>
          <p:cNvPr id="8" name="Obraz 7" descr="Obraz zawierający niebo, na wolnym powietrzu, drzewo, rzeźba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rcRect l="7077" t="0" r="13230" b="-1"/>
          <a:stretch/>
        </p:blipFill>
        <p:spPr bwMode="auto">
          <a:xfrm>
            <a:off x="3425326" y="2396093"/>
            <a:ext cx="4501670" cy="4464625"/>
          </a:xfrm>
          <a:prstGeom prst="rect">
            <a:avLst/>
          </a:prstGeom>
        </p:spPr>
      </p:pic>
      <p:pic>
        <p:nvPicPr>
          <p:cNvPr id="4" name="Symbol zastępczy zawartości 3" descr="Obraz zawierający na wolnym powietrzu, drzewo, ssak, zoo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rcRect l="0" t="16817" r="1" b="36850"/>
          <a:stretch/>
        </p:blipFill>
        <p:spPr bwMode="auto">
          <a:xfrm>
            <a:off x="3714" y="2400151"/>
            <a:ext cx="3330225" cy="2057368"/>
          </a:xfrm>
          <a:prstGeom prst="rect">
            <a:avLst/>
          </a:prstGeom>
        </p:spPr>
      </p:pic>
      <p:pic>
        <p:nvPicPr>
          <p:cNvPr id="7" name="Obraz 6" descr="Obraz zawierający ssak, na wolnym powietrzu, chmura, niebo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rcRect l="0" t="22845" r="1" b="26869"/>
          <a:stretch/>
        </p:blipFill>
        <p:spPr bwMode="auto">
          <a:xfrm>
            <a:off x="-1" y="4628909"/>
            <a:ext cx="3324552" cy="2229090"/>
          </a:xfrm>
          <a:prstGeom prst="rect">
            <a:avLst/>
          </a:prstGeom>
        </p:spPr>
      </p:pic>
      <p:pic>
        <p:nvPicPr>
          <p:cNvPr id="10" name="Obraz 9" descr="Obraz zawierający Ludzka twarz, osoba, ubrania, uśmiech&#10;&#10;Zawartość wygenerowana przez sztuczną inteligencję może być niepoprawna."/>
          <p:cNvPicPr>
            <a:picLocks noChangeAspect="1"/>
          </p:cNvPicPr>
          <p:nvPr/>
        </p:nvPicPr>
        <p:blipFill>
          <a:blip r:embed="rId6"/>
          <a:srcRect l="0" t="0" r="32764" b="3"/>
          <a:stretch/>
        </p:blipFill>
        <p:spPr bwMode="auto">
          <a:xfrm>
            <a:off x="2487922" y="12197"/>
            <a:ext cx="2151695" cy="2221983"/>
          </a:xfrm>
          <a:prstGeom prst="rect">
            <a:avLst/>
          </a:prstGeom>
        </p:spPr>
      </p:pic>
      <p:pic>
        <p:nvPicPr>
          <p:cNvPr id="23" name="Obraz 22" descr="Obraz zawierający okno, statua, na wolnym powietrzu, osoba&#10;&#10;Zawartość wygenerowana przez sztuczną inteligencję może być niepoprawna.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166434" y="2396288"/>
            <a:ext cx="4020553" cy="4461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>
            <a:tint val="95000"/>
            <a:satMod val="17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Rectangle 2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Symbol zastępczy zawartości 3" descr="Obraz zawierający tekst, rysowanie, pismo odręczne, tablica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0" t="9560" r="4" b="5021"/>
          <a:stretch/>
        </p:blipFill>
        <p:spPr bwMode="auto"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8" name="Obraz 7" descr="Obraz zawierający na wolnym powietrzu, drzewo, niebo, ziemia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rcRect l="0" t="8538" r="4" b="6043"/>
          <a:stretch/>
        </p:blipFill>
        <p:spPr bwMode="auto">
          <a:xfrm>
            <a:off x="3072956" y="10"/>
            <a:ext cx="2970465" cy="3383267"/>
          </a:xfrm>
          <a:prstGeom prst="rect">
            <a:avLst/>
          </a:prstGeom>
        </p:spPr>
      </p:pic>
      <p:pic>
        <p:nvPicPr>
          <p:cNvPr id="7" name="Obraz 6" descr="Obraz zawierający na wolnym powietrzu, ubrania, osoba, niebo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rcRect l="0" t="14616" r="0" b="0"/>
          <a:stretch/>
        </p:blipFill>
        <p:spPr bwMode="auto">
          <a:xfrm>
            <a:off x="6145909" y="10"/>
            <a:ext cx="2971800" cy="3383267"/>
          </a:xfrm>
          <a:prstGeom prst="rect">
            <a:avLst/>
          </a:prstGeom>
        </p:spPr>
      </p:pic>
      <p:pic>
        <p:nvPicPr>
          <p:cNvPr id="5" name="Obraz 4" descr="Obraz zawierający w pomieszczeniu, Akcesoria modowe, suknia ślubna, Nakrycie głowy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rcRect l="0" t="11562" r="0" b="3054"/>
          <a:stretch/>
        </p:blipFill>
        <p:spPr bwMode="auto">
          <a:xfrm>
            <a:off x="9220200" y="10"/>
            <a:ext cx="2971800" cy="3383267"/>
          </a:xfrm>
          <a:prstGeom prst="rect">
            <a:avLst/>
          </a:prstGeom>
        </p:spPr>
      </p:pic>
      <p:pic>
        <p:nvPicPr>
          <p:cNvPr id="6" name="Obraz 5" descr="Obraz zawierający budynek, Taniec, na wolnym powietrzu, ziemia&#10;&#10;Zawartość wygenerowana przez sztuczną inteligencję może być niepoprawna."/>
          <p:cNvPicPr>
            <a:picLocks noChangeAspect="1"/>
          </p:cNvPicPr>
          <p:nvPr/>
        </p:nvPicPr>
        <p:blipFill>
          <a:blip r:embed="rId6"/>
          <a:srcRect l="0" t="14576" r="4" b="4"/>
          <a:stretch/>
        </p:blipFill>
        <p:spPr bwMode="auto"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30" name="Rectangle 2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145910" y="3474720"/>
            <a:ext cx="6046090" cy="33832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8979026" y="4019851"/>
            <a:ext cx="3208537" cy="2161969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Walencja</a:t>
            </a: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 </a:t>
            </a: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przygotowuje</a:t>
            </a: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 </a:t>
            </a: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się</a:t>
            </a: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 do Fallas</a:t>
            </a:r>
            <a:b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</a:b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Uczyłyśmy</a:t>
            </a: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 </a:t>
            </a: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sie</a:t>
            </a: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 </a:t>
            </a: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robic</a:t>
            </a: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 </a:t>
            </a: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tradycyjną</a:t>
            </a: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 </a:t>
            </a: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hiszpańską</a:t>
            </a: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 </a:t>
            </a: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fryzurę</a:t>
            </a:r>
            <a:b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</a:b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Peinado de </a:t>
            </a:r>
            <a:r>
              <a:rPr lang="en-US" sz="2800">
                <a:solidFill>
                  <a:schemeClr val="bg1"/>
                </a:solidFill>
                <a:latin typeface="Garamond"/>
                <a:cs typeface="Browallia New"/>
              </a:rPr>
              <a:t>fellera</a:t>
            </a:r>
            <a:r>
              <a:rPr lang="en-US" sz="3600">
                <a:solidFill>
                  <a:schemeClr val="bg1"/>
                </a:solidFill>
                <a:latin typeface="Garamond"/>
                <a:cs typeface="Browallia New"/>
              </a:rPr>
              <a:t> </a:t>
            </a:r>
            <a:endParaRPr lang="en-US" sz="3600">
              <a:solidFill>
                <a:schemeClr val="bg1"/>
              </a:solidFill>
              <a:latin typeface="Garamond"/>
              <a:cs typeface="Browallia New"/>
            </a:endParaRPr>
          </a:p>
        </p:txBody>
      </p:sp>
      <p:pic>
        <p:nvPicPr>
          <p:cNvPr id="9" name="Obraz 8" descr="Obraz zawierający w pomieszczeniu, ściana, osoba, ubrania&#10;&#10;Zawartość wygenerowana przez sztuczną inteligencję może być niepoprawna."/>
          <p:cNvPicPr>
            <a:picLocks noChangeAspect="1"/>
          </p:cNvPicPr>
          <p:nvPr/>
        </p:nvPicPr>
        <p:blipFill>
          <a:blip r:embed="rId7"/>
          <a:srcRect l="0" t="9311" r="4" b="5269"/>
          <a:stretch/>
        </p:blipFill>
        <p:spPr bwMode="auto">
          <a:xfrm>
            <a:off x="3059902" y="3474719"/>
            <a:ext cx="2970466" cy="3383280"/>
          </a:xfrm>
          <a:prstGeom prst="rect">
            <a:avLst/>
          </a:prstGeom>
        </p:spPr>
      </p:pic>
      <p:pic>
        <p:nvPicPr>
          <p:cNvPr id="15" name="Symbol zastępczy zawartości 14" descr="Obraz zawierający Ludzka twarz, w pomieszczeniu, ściana, Akcesoria modowe&#10;&#10;Zawartość wygenerowana przez sztuczną inteligencję może być niepoprawna."/>
          <p:cNvPicPr>
            <a:picLocks noChangeAspect="1" noGrp="1"/>
          </p:cNvPicPr>
          <p:nvPr>
            <p:ph idx="1"/>
          </p:nvPr>
        </p:nvPicPr>
        <p:blipFill>
          <a:blip r:embed="rId8"/>
          <a:stretch/>
        </p:blipFill>
        <p:spPr bwMode="auto">
          <a:xfrm>
            <a:off x="6147244" y="3477872"/>
            <a:ext cx="2833024" cy="338299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4261636" y="4518273"/>
            <a:ext cx="7141664" cy="20188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defRPr/>
            </a:pPr>
            <a:r>
              <a:rPr lang="en-US" sz="4000">
                <a:solidFill>
                  <a:srgbClr val="FFFFFF"/>
                </a:solidFill>
                <a:latin typeface="Garamond"/>
              </a:rPr>
              <a:t>Świ</a:t>
            </a:r>
            <a:r>
              <a:rPr lang="pl-PL" sz="4000">
                <a:solidFill>
                  <a:srgbClr val="FFFFFF"/>
                </a:solidFill>
                <a:latin typeface="Garamond"/>
              </a:rPr>
              <a:t>ę</a:t>
            </a:r>
            <a:r>
              <a:rPr lang="en-US" sz="4000">
                <a:solidFill>
                  <a:srgbClr val="FFFFFF"/>
                </a:solidFill>
                <a:latin typeface="Garamond"/>
              </a:rPr>
              <a:t>to</a:t>
            </a:r>
            <a:r>
              <a:rPr lang="en-US" sz="400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4000">
                <a:solidFill>
                  <a:srgbClr val="FFFFFF"/>
                </a:solidFill>
                <a:latin typeface="Garamond"/>
              </a:rPr>
              <a:t>ognia</a:t>
            </a:r>
            <a:r>
              <a:rPr lang="en-US" sz="4000">
                <a:solidFill>
                  <a:srgbClr val="FFFFFF"/>
                </a:solidFill>
                <a:latin typeface="Garamond"/>
              </a:rPr>
              <a:t> – Fallas </a:t>
            </a:r>
            <a:br>
              <a:rPr lang="en-US" sz="4000">
                <a:solidFill>
                  <a:srgbClr val="FFFFFF"/>
                </a:solidFill>
                <a:latin typeface="Garamond"/>
              </a:rPr>
            </a:b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Świat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ognia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Fallas to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spektakularne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święto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w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Walencji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,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gdzie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gigantyczne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,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satyryczne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rzeźby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płoną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w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ogniu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,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symbolizując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oczyszczenie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i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odrodzenie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. To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połączenie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sztuki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,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tradycji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i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niepowtarzalnej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atmosfery</a:t>
            </a:r>
            <a:r>
              <a:rPr lang="en-US" sz="24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.</a:t>
            </a:r>
            <a:br>
              <a:rPr lang="en-US">
                <a:latin typeface="Garamond"/>
              </a:rPr>
            </a:br>
            <a:r>
              <a:rPr lang="en-US" sz="2400">
                <a:solidFill>
                  <a:srgbClr val="FFFFFF"/>
                </a:solidFill>
                <a:latin typeface="Garamond"/>
              </a:rPr>
              <a:t>19.03.2025</a:t>
            </a:r>
            <a:endParaRPr lang="en-US" sz="2400">
              <a:solidFill>
                <a:srgbClr val="FFFFFF"/>
              </a:solidFill>
              <a:latin typeface="Garamond"/>
            </a:endParaRPr>
          </a:p>
        </p:txBody>
      </p:sp>
      <p:pic>
        <p:nvPicPr>
          <p:cNvPr id="4" name="Symbol zastępczy zawartości 3" descr="Obraz zawierający na wolnym powietrzu, Ludzka twarz, drzewo, statua&#10;&#10;Zawartość wygenerowana przez sztuczną inteligencję może być niepoprawna.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0" r="1" b="18716"/>
          <a:stretch/>
        </p:blipFill>
        <p:spPr bwMode="auto">
          <a:xfrm>
            <a:off x="307840" y="321732"/>
            <a:ext cx="3793471" cy="4111323"/>
          </a:xfrm>
          <a:prstGeom prst="rect">
            <a:avLst/>
          </a:prstGeom>
        </p:spPr>
      </p:pic>
      <p:pic>
        <p:nvPicPr>
          <p:cNvPr id="6" name="Obraz 5" descr="Obraz zawierający fajerwerki, zanieczyszczenie, dym, na wolnym powietrzu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rcRect l="0" t="60192" r="3" b="102"/>
          <a:stretch/>
        </p:blipFill>
        <p:spPr bwMode="auto">
          <a:xfrm>
            <a:off x="4194959" y="321734"/>
            <a:ext cx="3797570" cy="2010550"/>
          </a:xfrm>
          <a:prstGeom prst="rect">
            <a:avLst/>
          </a:prstGeom>
        </p:spPr>
      </p:pic>
      <p:pic>
        <p:nvPicPr>
          <p:cNvPr id="8" name="Obraz 7" descr="Obraz zawierający na wolnym powietrzu, niebo, drzewo, ubrania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rcRect l="0" t="45292" r="0" b="24724"/>
          <a:stretch/>
        </p:blipFill>
        <p:spPr bwMode="auto">
          <a:xfrm>
            <a:off x="4190180" y="2422096"/>
            <a:ext cx="3794760" cy="2013804"/>
          </a:xfrm>
          <a:prstGeom prst="rect">
            <a:avLst/>
          </a:prstGeom>
        </p:spPr>
      </p:pic>
      <p:pic>
        <p:nvPicPr>
          <p:cNvPr id="5" name="Obraz 4" descr="Obraz zawierający budynek, niebo, na wolnym powietrzu, dekorowane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rcRect l="0" t="18812" r="0" b="0"/>
          <a:stretch/>
        </p:blipFill>
        <p:spPr bwMode="auto">
          <a:xfrm>
            <a:off x="8086176" y="321732"/>
            <a:ext cx="3797984" cy="4111321"/>
          </a:xfrm>
          <a:prstGeom prst="rect">
            <a:avLst/>
          </a:prstGeom>
        </p:spPr>
      </p:pic>
      <p:pic>
        <p:nvPicPr>
          <p:cNvPr id="7" name="Obraz 6" descr="Obraz zawierający kreskówka, zabawka, ziemia&#10;&#10;Zawartość wygenerowana przez sztuczną inteligencję może być niepoprawna."/>
          <p:cNvPicPr>
            <a:picLocks noChangeAspect="1"/>
          </p:cNvPicPr>
          <p:nvPr/>
        </p:nvPicPr>
        <p:blipFill>
          <a:blip r:embed="rId6"/>
          <a:srcRect l="0" t="36294" r="1" b="444"/>
          <a:stretch/>
        </p:blipFill>
        <p:spPr bwMode="auto">
          <a:xfrm>
            <a:off x="237656" y="4515689"/>
            <a:ext cx="3794760" cy="2010550"/>
          </a:xfrm>
          <a:prstGeom prst="rect">
            <a:avLst/>
          </a:prstGeom>
        </p:spPr>
      </p:pic>
      <p:cxnSp>
        <p:nvCxnSpPr>
          <p:cNvPr id="19" name="Straight Connector 14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4603468" y="4741948"/>
            <a:ext cx="6829520" cy="86203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/>
          </a:bodyPr>
          <a:lstStyle/>
          <a:p>
            <a:pPr>
              <a:defRPr/>
            </a:pPr>
            <a:r>
              <a:rPr lang="en-US" sz="2200">
                <a:solidFill>
                  <a:srgbClr val="FFFFFF"/>
                </a:solidFill>
                <a:latin typeface="Garamond"/>
              </a:rPr>
              <a:t>Tak </a:t>
            </a:r>
            <a:r>
              <a:rPr lang="en-US" sz="2200">
                <a:solidFill>
                  <a:srgbClr val="FFFFFF"/>
                </a:solidFill>
                <a:latin typeface="Garamond"/>
              </a:rPr>
              <a:t>spędzaliśmy</a:t>
            </a:r>
            <a:r>
              <a:rPr lang="en-US" sz="220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2200">
                <a:solidFill>
                  <a:srgbClr val="FFFFFF"/>
                </a:solidFill>
                <a:latin typeface="Garamond"/>
              </a:rPr>
              <a:t>czas</a:t>
            </a:r>
            <a:r>
              <a:rPr lang="en-US" sz="220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2200">
                <a:solidFill>
                  <a:srgbClr val="FFFFFF"/>
                </a:solidFill>
                <a:latin typeface="Garamond"/>
              </a:rPr>
              <a:t>wolny</a:t>
            </a:r>
            <a:r>
              <a:rPr lang="en-US" sz="2200">
                <a:solidFill>
                  <a:srgbClr val="FFFFFF"/>
                </a:solidFill>
                <a:latin typeface="Garamond"/>
              </a:rPr>
              <a:t> </a:t>
            </a:r>
            <a:r>
              <a:rPr lang="pl-PL" sz="2200">
                <a:solidFill>
                  <a:srgbClr val="FFFFFF"/>
                </a:solidFill>
                <a:latin typeface="Garamond"/>
              </a:rPr>
              <a:t>: Integracja , gry i zabawy ,pyszne gotowanie , zwiedzanie miasta</a:t>
            </a:r>
            <a:endParaRPr sz="2000"/>
          </a:p>
        </p:txBody>
      </p:sp>
      <p:pic>
        <p:nvPicPr>
          <p:cNvPr id="6" name="Obraz 5" descr="Obraz zawierający Karteczka samoprzylepna, ubrania, osoba, w pomieszczeniu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4957" t="0" r="923" b="1"/>
          <a:stretch/>
        </p:blipFill>
        <p:spPr bwMode="auto">
          <a:xfrm rot="16199999">
            <a:off x="1211145" y="-571775"/>
            <a:ext cx="2010550" cy="3797570"/>
          </a:xfrm>
          <a:prstGeom prst="rect">
            <a:avLst/>
          </a:prstGeom>
        </p:spPr>
      </p:pic>
      <p:pic>
        <p:nvPicPr>
          <p:cNvPr id="7" name="Obraz 6" descr="Obraz zawierający na wolnym powietrzu, drzewo, roślina, niebo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rcRect l="0" t="17545" r="1" b="1171"/>
          <a:stretch/>
        </p:blipFill>
        <p:spPr bwMode="auto">
          <a:xfrm>
            <a:off x="4202549" y="321732"/>
            <a:ext cx="3793471" cy="4111323"/>
          </a:xfrm>
          <a:prstGeom prst="rect">
            <a:avLst/>
          </a:prstGeom>
        </p:spPr>
      </p:pic>
      <p:pic>
        <p:nvPicPr>
          <p:cNvPr id="9" name="Obraz 8" descr="Obraz zawierający jedzenie, Przekąska, osoba, ziemia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rcRect l="0" t="15527" r="0" b="54695"/>
          <a:stretch/>
        </p:blipFill>
        <p:spPr bwMode="auto">
          <a:xfrm>
            <a:off x="8086176" y="321732"/>
            <a:ext cx="3797984" cy="2010552"/>
          </a:xfrm>
          <a:prstGeom prst="rect">
            <a:avLst/>
          </a:prstGeom>
        </p:spPr>
      </p:pic>
      <p:pic>
        <p:nvPicPr>
          <p:cNvPr id="5" name="Obraz 4" descr="Obraz zawierający ubrania, dżinsy, obuwie, osoba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rcRect l="0" t="19396" r="-1" b="40802"/>
          <a:stretch/>
        </p:blipFill>
        <p:spPr bwMode="auto">
          <a:xfrm>
            <a:off x="317634" y="2422096"/>
            <a:ext cx="3794760" cy="2013804"/>
          </a:xfrm>
          <a:prstGeom prst="rect">
            <a:avLst/>
          </a:prstGeom>
        </p:spPr>
      </p:pic>
      <p:pic>
        <p:nvPicPr>
          <p:cNvPr id="8" name="Obraz 7" descr="Obraz zawierający Przekąska, jedzenie, turnover, w pomieszczeniu&#10;&#10;Zawartość wygenerowana przez sztuczną inteligencję może być niepoprawna."/>
          <p:cNvPicPr>
            <a:picLocks noChangeAspect="1"/>
          </p:cNvPicPr>
          <p:nvPr/>
        </p:nvPicPr>
        <p:blipFill>
          <a:blip r:embed="rId6"/>
          <a:srcRect l="0" t="38124" r="0" b="22363"/>
          <a:stretch/>
        </p:blipFill>
        <p:spPr bwMode="auto"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4" name="Symbol zastępczy zawartości 3" descr="Obraz zawierający osoba, Ludzka twarz, ubrania, uśmiech&#10;&#10;Zawartość wygenerowana przez sztuczną inteligencję może być niepoprawna."/>
          <p:cNvPicPr>
            <a:picLocks noChangeAspect="1" noGrp="1"/>
          </p:cNvPicPr>
          <p:nvPr>
            <p:ph idx="1"/>
          </p:nvPr>
        </p:nvPicPr>
        <p:blipFill>
          <a:blip r:embed="rId7"/>
          <a:srcRect l="0" t="6281" r="1" b="23077"/>
          <a:stretch/>
        </p:blipFill>
        <p:spPr bwMode="auto">
          <a:xfrm>
            <a:off x="317634" y="4525716"/>
            <a:ext cx="3794760" cy="2010550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Obraz 7" descr="Obraz zawierający palma, roślina, Arekowe, w pomieszczeniu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0" t="10097" r="-3" b="11210"/>
          <a:stretch/>
        </p:blipFill>
        <p:spPr bwMode="auto">
          <a:xfrm>
            <a:off x="184558" y="187900"/>
            <a:ext cx="2255462" cy="3155238"/>
          </a:xfrm>
          <a:prstGeom prst="rect">
            <a:avLst/>
          </a:prstGeom>
        </p:spPr>
      </p:pic>
      <p:pic>
        <p:nvPicPr>
          <p:cNvPr id="7" name="Obraz 6" descr="Obraz zawierający budynek, ubrania, na wolnym powietrzu, żółty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rcRect l="0" t="21311" r="-3" b="-3"/>
          <a:stretch/>
        </p:blipFill>
        <p:spPr bwMode="auto">
          <a:xfrm>
            <a:off x="2575696" y="187900"/>
            <a:ext cx="2255462" cy="3155238"/>
          </a:xfrm>
          <a:prstGeom prst="rect">
            <a:avLst/>
          </a:prstGeom>
        </p:spPr>
      </p:pic>
      <p:pic>
        <p:nvPicPr>
          <p:cNvPr id="5" name="Obraz 4" descr="Obraz zawierający w pomieszczeniu, meble, poduszka, łóżko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rcRect l="0" t="5269" r="4" b="19542"/>
          <a:stretch/>
        </p:blipFill>
        <p:spPr bwMode="auto">
          <a:xfrm>
            <a:off x="4966833" y="187900"/>
            <a:ext cx="2255462" cy="3155238"/>
          </a:xfrm>
          <a:prstGeom prst="rect">
            <a:avLst/>
          </a:prstGeom>
        </p:spPr>
      </p:pic>
      <p:pic>
        <p:nvPicPr>
          <p:cNvPr id="4" name="Symbol zastępczy zawartości 3" descr="Obraz zawierający ziemia, osoba, but, ubrania&#10;&#10;Zawartość wygenerowana przez sztuczną inteligencję może być niepoprawna."/>
          <p:cNvPicPr>
            <a:picLocks noChangeAspect="1" noGrp="1"/>
          </p:cNvPicPr>
          <p:nvPr>
            <p:ph idx="1"/>
          </p:nvPr>
        </p:nvPicPr>
        <p:blipFill>
          <a:blip r:embed="rId5"/>
          <a:srcRect l="0" t="11297" r="-3" b="10010"/>
          <a:stretch/>
        </p:blipFill>
        <p:spPr bwMode="auto">
          <a:xfrm>
            <a:off x="7357971" y="187900"/>
            <a:ext cx="2255462" cy="3155238"/>
          </a:xfrm>
          <a:prstGeom prst="rect">
            <a:avLst/>
          </a:prstGeom>
        </p:spPr>
      </p:pic>
      <p:pic>
        <p:nvPicPr>
          <p:cNvPr id="6" name="Obraz 5" descr="Obraz zawierający w pomieszczeniu, ściana, tekst, osoba&#10;&#10;Zawartość wygenerowana przez sztuczną inteligencję może być niepoprawna."/>
          <p:cNvPicPr>
            <a:picLocks noChangeAspect="1"/>
          </p:cNvPicPr>
          <p:nvPr/>
        </p:nvPicPr>
        <p:blipFill>
          <a:blip r:embed="rId6"/>
          <a:srcRect l="0" t="326" r="-3" b="20982"/>
          <a:stretch/>
        </p:blipFill>
        <p:spPr bwMode="auto">
          <a:xfrm>
            <a:off x="9749109" y="187900"/>
            <a:ext cx="2255462" cy="3155238"/>
          </a:xfrm>
          <a:prstGeom prst="rect">
            <a:avLst/>
          </a:prstGeom>
        </p:spPr>
      </p:pic>
      <p:pic>
        <p:nvPicPr>
          <p:cNvPr id="9" name="Obraz 8" descr="Obraz zawierający na wolnym powietrzu, chmura, niebo, drzewo&#10;&#10;Zawartość wygenerowana przez sztuczną inteligencję może być niepoprawna.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86741" y="3428999"/>
            <a:ext cx="2263440" cy="3348791"/>
          </a:xfrm>
          <a:prstGeom prst="rect">
            <a:avLst/>
          </a:prstGeom>
        </p:spPr>
      </p:pic>
      <p:pic>
        <p:nvPicPr>
          <p:cNvPr id="10" name="Obraz 9" descr="Obraz zawierający na wolnym powietrzu, niebo, budynek, obuwie&#10;&#10;Zawartość wygenerowana przez sztuczną inteligencję może być niepoprawna.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576773" y="3428999"/>
            <a:ext cx="2255921" cy="3348790"/>
          </a:xfrm>
          <a:prstGeom prst="rect">
            <a:avLst/>
          </a:prstGeom>
        </p:spPr>
      </p:pic>
      <p:pic>
        <p:nvPicPr>
          <p:cNvPr id="11" name="Obraz 10" descr="Obraz zawierający budynek, na wolnym powietrzu, Pojazd lądowy, samochód&#10;&#10;Zawartość wygenerowana przez sztuczną inteligencję może być niepoprawna.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968040" y="3429000"/>
            <a:ext cx="2255923" cy="3348791"/>
          </a:xfrm>
          <a:prstGeom prst="rect">
            <a:avLst/>
          </a:prstGeom>
        </p:spPr>
      </p:pic>
      <p:pic>
        <p:nvPicPr>
          <p:cNvPr id="17" name="Obraz 16" descr="Obraz zawierający Ludzka twarz, ubrania, osoba, marynarka&#10;&#10;Zawartość wygenerowana przez sztuczną inteligencję może być niepoprawna.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7359317" y="3429000"/>
            <a:ext cx="4642183" cy="3348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4513231" y="4952501"/>
            <a:ext cx="6829520" cy="158730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en-US" sz="3600">
                <a:solidFill>
                  <a:srgbClr val="FFFFFF"/>
                </a:solidFill>
                <a:latin typeface="Garamond"/>
              </a:rPr>
              <a:t>Pokaz</a:t>
            </a:r>
            <a:r>
              <a:rPr lang="en-US" sz="3600">
                <a:solidFill>
                  <a:srgbClr val="FFFFFF"/>
                </a:solidFill>
                <a:latin typeface="Garamond"/>
              </a:rPr>
              <a:t> </a:t>
            </a:r>
            <a:r>
              <a:rPr lang="en-US" sz="3600">
                <a:solidFill>
                  <a:srgbClr val="FFFFFF"/>
                </a:solidFill>
                <a:latin typeface="Garamond"/>
              </a:rPr>
              <a:t>tańca</a:t>
            </a:r>
            <a:r>
              <a:rPr lang="en-US" sz="3600">
                <a:solidFill>
                  <a:srgbClr val="FFFFFF"/>
                </a:solidFill>
                <a:latin typeface="Garamond"/>
              </a:rPr>
              <a:t> Flamenco</a:t>
            </a:r>
            <a:br>
              <a:rPr lang="en-US" sz="3600">
                <a:solidFill>
                  <a:srgbClr val="FFFFFF"/>
                </a:solidFill>
                <a:latin typeface="Garamond"/>
              </a:rPr>
            </a:b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Flamenco to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pełen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pasji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i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emocji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taniec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hiszpański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,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charakteryzujący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się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ekspresyjnymi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ruchami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,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rytmicznym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klaskaniem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,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grą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na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gitarze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i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śpiewem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. To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połączenie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siły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,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elegancji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i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głębokich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uczuć</a:t>
            </a:r>
            <a:r>
              <a:rPr lang="en-US" sz="2000">
                <a:latin typeface="Segoe UI Historic"/>
                <a:ea typeface="Segoe UI Historic"/>
                <a:cs typeface="Segoe UI Historic"/>
              </a:rPr>
              <a:t>.</a:t>
            </a:r>
            <a:br>
              <a:rPr lang="en-US" sz="3600">
                <a:latin typeface="Garamond"/>
              </a:rPr>
            </a:br>
            <a:r>
              <a:rPr lang="en-US" sz="2000">
                <a:solidFill>
                  <a:srgbClr val="FFFFFF"/>
                </a:solidFill>
                <a:latin typeface="Garamond"/>
              </a:rPr>
              <a:t>21.03.2025</a:t>
            </a:r>
            <a:endParaRPr lang="pl-PL" sz="2000"/>
          </a:p>
        </p:txBody>
      </p:sp>
      <p:pic>
        <p:nvPicPr>
          <p:cNvPr id="9" name="Obraz 8" descr="Obraz zawierający ubrania, osoba, koncert, gitara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0" t="40039" r="3" b="20254"/>
          <a:stretch/>
        </p:blipFill>
        <p:spPr bwMode="auto">
          <a:xfrm>
            <a:off x="317636" y="321734"/>
            <a:ext cx="3797570" cy="2010550"/>
          </a:xfrm>
          <a:prstGeom prst="rect">
            <a:avLst/>
          </a:prstGeom>
        </p:spPr>
      </p:pic>
      <p:pic>
        <p:nvPicPr>
          <p:cNvPr id="6" name="Obraz 5" descr="Obraz zawierający ubrania, osoba, butelka, w pomieszczeniu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rcRect l="0" t="10808" r="1" b="7908"/>
          <a:stretch/>
        </p:blipFill>
        <p:spPr bwMode="auto">
          <a:xfrm>
            <a:off x="4202549" y="321732"/>
            <a:ext cx="3793471" cy="4111323"/>
          </a:xfrm>
          <a:prstGeom prst="rect">
            <a:avLst/>
          </a:prstGeom>
        </p:spPr>
      </p:pic>
      <p:pic>
        <p:nvPicPr>
          <p:cNvPr id="4" name="Symbol zastępczy zawartości 3" descr="Obraz zawierający ubrania, osoba, rozrywka, Projekt kostiumu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rcRect l="0" t="25008" r="0" b="45215"/>
          <a:stretch/>
        </p:blipFill>
        <p:spPr bwMode="auto">
          <a:xfrm>
            <a:off x="8086176" y="321732"/>
            <a:ext cx="3797984" cy="2010552"/>
          </a:xfrm>
          <a:prstGeom prst="rect">
            <a:avLst/>
          </a:prstGeom>
        </p:spPr>
      </p:pic>
      <p:pic>
        <p:nvPicPr>
          <p:cNvPr id="7" name="Obraz 6" descr="Obraz zawierający ubrania, osoba, rozrywka, Taniec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rcRect l="0" t="24934" r="0" b="45082"/>
          <a:stretch/>
        </p:blipFill>
        <p:spPr bwMode="auto">
          <a:xfrm>
            <a:off x="317634" y="2422096"/>
            <a:ext cx="3794760" cy="2013804"/>
          </a:xfrm>
          <a:prstGeom prst="rect">
            <a:avLst/>
          </a:prstGeom>
        </p:spPr>
      </p:pic>
      <p:pic>
        <p:nvPicPr>
          <p:cNvPr id="5" name="Obraz 4" descr="Obraz zawierający Napój alkoholowy, Naczynia szklane, Naczynia i narzędzia do robienia drinków, koktajl&#10;&#10;Zawartość wygenerowana przez sztuczną inteligencję może być niepoprawna."/>
          <p:cNvPicPr>
            <a:picLocks noChangeAspect="1"/>
          </p:cNvPicPr>
          <p:nvPr/>
        </p:nvPicPr>
        <p:blipFill>
          <a:blip r:embed="rId6"/>
          <a:srcRect l="0" t="14661" r="0" b="45826"/>
          <a:stretch/>
        </p:blipFill>
        <p:spPr bwMode="auto"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10" name="Obraz 9" descr="Obraz zawierający napój, osoba, tekst, Napój alkoholowy&#10;&#10;Zawartość wygenerowana przez sztuczną inteligencję może być niepoprawna."/>
          <p:cNvPicPr>
            <a:picLocks noChangeAspect="1"/>
          </p:cNvPicPr>
          <p:nvPr/>
        </p:nvPicPr>
        <p:blipFill>
          <a:blip r:embed="rId7"/>
          <a:srcRect l="0" t="31349" r="-1" b="28914"/>
          <a:stretch/>
        </p:blipFill>
        <p:spPr bwMode="auto">
          <a:xfrm>
            <a:off x="317634" y="4525716"/>
            <a:ext cx="3794760" cy="2010550"/>
          </a:xfrm>
          <a:prstGeom prst="rect">
            <a:avLst/>
          </a:prstGeom>
        </p:spPr>
      </p:pic>
      <p:cxnSp>
        <p:nvCxnSpPr>
          <p:cNvPr id="33" name="Straight Connector 32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>
            <a:tint val="95000"/>
            <a:satMod val="17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Obraz 4" descr="Obraz zawierający samolot, na wolnym powietrzu, niebo, ubrania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0" t="7896" r="-4" b="6676"/>
          <a:stretch/>
        </p:blipFill>
        <p:spPr bwMode="auto">
          <a:xfrm>
            <a:off x="20" y="10"/>
            <a:ext cx="2970444" cy="3383269"/>
          </a:xfrm>
          <a:prstGeom prst="rect">
            <a:avLst/>
          </a:prstGeom>
        </p:spPr>
      </p:pic>
      <p:pic>
        <p:nvPicPr>
          <p:cNvPr id="4" name="Symbol zastępczy zawartości 3" descr="Obraz zawierający ubrania, osoba, Światło dzienne, budynek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rcRect l="0" t="5753" r="4" b="8828"/>
          <a:stretch/>
        </p:blipFill>
        <p:spPr bwMode="auto">
          <a:xfrm>
            <a:off x="3072956" y="10"/>
            <a:ext cx="2970465" cy="3383267"/>
          </a:xfrm>
          <a:prstGeom prst="rect">
            <a:avLst/>
          </a:prstGeom>
        </p:spPr>
      </p:pic>
      <p:pic>
        <p:nvPicPr>
          <p:cNvPr id="8" name="Obraz 7" descr="Obraz zawierający niebo, ubrania, obuwie, na wolnym powietrzu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rcRect l="0" t="0" r="1" b="13763"/>
          <a:stretch/>
        </p:blipFill>
        <p:spPr bwMode="auto">
          <a:xfrm>
            <a:off x="6145909" y="10"/>
            <a:ext cx="2971800" cy="3383267"/>
          </a:xfrm>
          <a:prstGeom prst="rect">
            <a:avLst/>
          </a:prstGeom>
        </p:spPr>
      </p:pic>
      <p:pic>
        <p:nvPicPr>
          <p:cNvPr id="7" name="Obraz 6" descr="Obraz zawierający tekst, Ludzka twarz, ubrania, Reklama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rcRect l="0" t="0" r="0" b="14616"/>
          <a:stretch/>
        </p:blipFill>
        <p:spPr bwMode="auto">
          <a:xfrm>
            <a:off x="9220200" y="10"/>
            <a:ext cx="2971800" cy="3383267"/>
          </a:xfrm>
          <a:prstGeom prst="rect">
            <a:avLst/>
          </a:prstGeom>
        </p:spPr>
      </p:pic>
      <p:pic>
        <p:nvPicPr>
          <p:cNvPr id="6" name="Obraz 5" descr="Obraz zawierający ubrania, człowiek, osoba, scena&#10;&#10;Zawartość wygenerowana przez sztuczną inteligencję może być niepoprawna."/>
          <p:cNvPicPr>
            <a:picLocks noChangeAspect="1"/>
          </p:cNvPicPr>
          <p:nvPr/>
        </p:nvPicPr>
        <p:blipFill>
          <a:blip r:embed="rId6"/>
          <a:srcRect l="0" t="29010" r="-1" b="29010"/>
          <a:stretch/>
        </p:blipFill>
        <p:spPr bwMode="auto"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76" name="Rectangle 7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145910" y="3474720"/>
            <a:ext cx="6046090" cy="33832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6148222" y="3476860"/>
            <a:ext cx="6042118" cy="230910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en-US" sz="3600">
                <a:latin typeface="Book Antiqua"/>
                <a:ea typeface="+mn-lt"/>
                <a:cs typeface="+mn-lt"/>
              </a:rPr>
              <a:t>Lotnisko</a:t>
            </a:r>
            <a:r>
              <a:rPr lang="en-US" sz="3600">
                <a:latin typeface="Book Antiqua"/>
                <a:ea typeface="+mn-lt"/>
                <a:cs typeface="+mn-lt"/>
              </a:rPr>
              <a:t> w Krakowie-</a:t>
            </a:r>
            <a:r>
              <a:rPr lang="en-US" sz="3600">
                <a:latin typeface="Book Antiqua"/>
                <a:ea typeface="+mn-lt"/>
                <a:cs typeface="+mn-lt"/>
              </a:rPr>
              <a:t>wszyscy</a:t>
            </a:r>
            <a:r>
              <a:rPr lang="en-US" sz="3600">
                <a:latin typeface="Book Antiqua"/>
                <a:ea typeface="+mn-lt"/>
                <a:cs typeface="+mn-lt"/>
              </a:rPr>
              <a:t> </a:t>
            </a:r>
            <a:r>
              <a:rPr lang="en-US" sz="3600">
                <a:latin typeface="Book Antiqua"/>
                <a:ea typeface="+mn-lt"/>
                <a:cs typeface="+mn-lt"/>
              </a:rPr>
              <a:t>sprawnie</a:t>
            </a:r>
            <a:r>
              <a:rPr lang="en-US" sz="3600">
                <a:latin typeface="Book Antiqua"/>
                <a:ea typeface="+mn-lt"/>
                <a:cs typeface="+mn-lt"/>
              </a:rPr>
              <a:t> </a:t>
            </a:r>
            <a:r>
              <a:rPr lang="en-US" sz="3600">
                <a:latin typeface="Book Antiqua"/>
                <a:ea typeface="+mn-lt"/>
                <a:cs typeface="+mn-lt"/>
              </a:rPr>
              <a:t>przeszli</a:t>
            </a:r>
            <a:r>
              <a:rPr lang="en-US" sz="3600">
                <a:latin typeface="Book Antiqua"/>
                <a:ea typeface="+mn-lt"/>
                <a:cs typeface="+mn-lt"/>
              </a:rPr>
              <a:t> </a:t>
            </a:r>
            <a:r>
              <a:rPr lang="en-US" sz="3600">
                <a:latin typeface="Book Antiqua"/>
                <a:ea typeface="+mn-lt"/>
                <a:cs typeface="+mn-lt"/>
              </a:rPr>
              <a:t>odpraw</a:t>
            </a:r>
            <a:r>
              <a:rPr lang="pl-PL" sz="3600">
                <a:latin typeface="Book Antiqua"/>
                <a:ea typeface="Aptos"/>
                <a:cs typeface="Aptos"/>
              </a:rPr>
              <a:t>ę</a:t>
            </a:r>
            <a:r>
              <a:rPr lang="en-US" sz="3600">
                <a:latin typeface="Book Antiqua"/>
                <a:ea typeface="+mn-lt"/>
                <a:cs typeface="+mn-lt"/>
              </a:rPr>
              <a:t> </a:t>
            </a:r>
            <a:r>
              <a:rPr lang="pl-PL" sz="3600">
                <a:latin typeface="Book Antiqua"/>
                <a:ea typeface="Aptos"/>
                <a:cs typeface="Aptos"/>
              </a:rPr>
              <a:t>i</a:t>
            </a:r>
            <a:r>
              <a:rPr lang="en-US" sz="3600">
                <a:latin typeface="Book Antiqua"/>
                <a:ea typeface="Aptos"/>
                <a:cs typeface="Aptos"/>
              </a:rPr>
              <a:t> </a:t>
            </a:r>
            <a:r>
              <a:rPr lang="en-US" sz="3600">
                <a:latin typeface="Book Antiqua"/>
                <a:ea typeface="+mn-lt"/>
                <a:cs typeface="+mn-lt"/>
              </a:rPr>
              <a:t>czekali</a:t>
            </a:r>
            <a:r>
              <a:rPr lang="pl-PL" sz="3600">
                <a:latin typeface="Book Antiqua"/>
                <a:ea typeface="Aptos"/>
                <a:cs typeface="Aptos"/>
              </a:rPr>
              <a:t>ś</a:t>
            </a:r>
            <a:r>
              <a:rPr lang="en-US" sz="3600">
                <a:latin typeface="Book Antiqua"/>
                <a:ea typeface="Aptos"/>
                <a:cs typeface="Aptos"/>
              </a:rPr>
              <a:t>my</a:t>
            </a:r>
            <a:r>
              <a:rPr lang="en-US" sz="3600">
                <a:latin typeface="Book Antiqua"/>
                <a:ea typeface="+mn-lt"/>
                <a:cs typeface="+mn-lt"/>
              </a:rPr>
              <a:t> </a:t>
            </a:r>
            <a:r>
              <a:rPr lang="en-US" sz="3600">
                <a:latin typeface="Book Antiqua"/>
                <a:ea typeface="+mn-lt"/>
                <a:cs typeface="+mn-lt"/>
              </a:rPr>
              <a:t>na</a:t>
            </a:r>
            <a:r>
              <a:rPr lang="en-US" sz="3600">
                <a:latin typeface="Book Antiqua"/>
                <a:ea typeface="+mn-lt"/>
                <a:cs typeface="+mn-lt"/>
              </a:rPr>
              <a:t> </a:t>
            </a:r>
            <a:r>
              <a:rPr lang="en-US" sz="3600">
                <a:latin typeface="Book Antiqua"/>
                <a:ea typeface="+mn-lt"/>
                <a:cs typeface="+mn-lt"/>
              </a:rPr>
              <a:t>wylot</a:t>
            </a:r>
            <a:r>
              <a:rPr lang="en-US" sz="3600">
                <a:latin typeface="Book Antiqua"/>
                <a:ea typeface="+mn-lt"/>
                <a:cs typeface="+mn-lt"/>
              </a:rPr>
              <a:t> do </a:t>
            </a:r>
            <a:r>
              <a:rPr lang="en-US" sz="3600">
                <a:latin typeface="Book Antiqua"/>
                <a:ea typeface="+mn-lt"/>
                <a:cs typeface="+mn-lt"/>
              </a:rPr>
              <a:t>Walencji</a:t>
            </a:r>
            <a:br>
              <a:rPr lang="en-US">
                <a:latin typeface="Arial"/>
                <a:ea typeface="+mn-lt"/>
                <a:cs typeface="+mn-lt"/>
              </a:rPr>
            </a:br>
            <a:endParaRPr lang="pl-PL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71" name="Content Placeholder 70"/>
          <p:cNvSpPr>
            <a:spLocks noGrp="1"/>
          </p:cNvSpPr>
          <p:nvPr>
            <p:ph idx="1"/>
          </p:nvPr>
        </p:nvSpPr>
        <p:spPr bwMode="auto">
          <a:xfrm>
            <a:off x="6828153" y="5951957"/>
            <a:ext cx="6321767" cy="13823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r>
              <a:rPr lang="en-US" sz="4000">
                <a:solidFill>
                  <a:schemeClr val="bg1"/>
                </a:solidFill>
              </a:rPr>
              <a:t>   </a:t>
            </a:r>
            <a:r>
              <a:rPr lang="en-US" sz="4000"/>
              <a:t>   </a:t>
            </a:r>
            <a:r>
              <a:rPr lang="en-US"/>
              <a:t>     </a:t>
            </a:r>
            <a:r>
              <a:rPr lang="en-US" sz="3200">
                <a:latin typeface="Book Antiqua"/>
              </a:rPr>
              <a:t> </a:t>
            </a:r>
            <a:r>
              <a:rPr lang="en-US" sz="3200">
                <a:solidFill>
                  <a:schemeClr val="bg1"/>
                </a:solidFill>
                <a:latin typeface="Book Antiqua"/>
              </a:rPr>
              <a:t>02.03.2025</a:t>
            </a:r>
            <a:endParaRPr/>
          </a:p>
          <a:p>
            <a:pPr marL="0" indent="0">
              <a:buNone/>
              <a:defRPr/>
            </a:pPr>
            <a:endParaRPr lang="en-US" sz="4000">
              <a:solidFill>
                <a:schemeClr val="bg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>
            <a:tint val="95000"/>
            <a:satMod val="17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Rectangle 1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Obraz 5" descr="Obraz zawierający ziemia, ubrania, osoba, na wolnym powietrzu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0" t="6035" r="-4" b="-4"/>
          <a:stretch/>
        </p:blipFill>
        <p:spPr bwMode="auto"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9" name="Obraz 8" descr="Obraz zawierający na wolnym powietrzu, chmura, niebo, roślina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rcRect l="0" t="10993" r="4" b="3587"/>
          <a:stretch/>
        </p:blipFill>
        <p:spPr bwMode="auto">
          <a:xfrm>
            <a:off x="3072956" y="10"/>
            <a:ext cx="2970465" cy="3383267"/>
          </a:xfrm>
          <a:prstGeom prst="rect">
            <a:avLst/>
          </a:prstGeom>
        </p:spPr>
      </p:pic>
      <p:pic>
        <p:nvPicPr>
          <p:cNvPr id="5" name="Obraz 4" descr="Obraz zawierający na wolnym powietrzu, niebo, ziemia, plaża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rcRect l="0" t="14616" r="0" b="0"/>
          <a:stretch/>
        </p:blipFill>
        <p:spPr bwMode="auto">
          <a:xfrm>
            <a:off x="6145909" y="10"/>
            <a:ext cx="2971800" cy="3383267"/>
          </a:xfrm>
          <a:prstGeom prst="rect">
            <a:avLst/>
          </a:prstGeom>
        </p:spPr>
      </p:pic>
      <p:pic>
        <p:nvPicPr>
          <p:cNvPr id="8" name="Obraz 7" descr="Obraz zawierający chmura, na wolnym powietrzu, niebo, morze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rcRect l="0" t="14616" r="0" b="0"/>
          <a:stretch/>
        </p:blipFill>
        <p:spPr bwMode="auto">
          <a:xfrm>
            <a:off x="9220200" y="10"/>
            <a:ext cx="2971800" cy="3383267"/>
          </a:xfrm>
          <a:prstGeom prst="rect">
            <a:avLst/>
          </a:prstGeom>
        </p:spPr>
      </p:pic>
      <p:pic>
        <p:nvPicPr>
          <p:cNvPr id="7" name="Obraz 6" descr="Obraz zawierający na wolnym powietrzu, chmura, natura, woda&#10;&#10;Zawartość wygenerowana przez sztuczną inteligencję może być niepoprawna."/>
          <p:cNvPicPr>
            <a:picLocks noChangeAspect="1"/>
          </p:cNvPicPr>
          <p:nvPr/>
        </p:nvPicPr>
        <p:blipFill>
          <a:blip r:embed="rId6"/>
          <a:srcRect l="0" t="0" r="4" b="14581"/>
          <a:stretch/>
        </p:blipFill>
        <p:spPr bwMode="auto"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18" name="Rectangle 1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145910" y="3474720"/>
            <a:ext cx="6046090" cy="33832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6959870" y="5864935"/>
            <a:ext cx="7626638" cy="112370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3200">
                <a:solidFill>
                  <a:schemeClr val="bg1"/>
                </a:solidFill>
                <a:latin typeface="Garamond"/>
                <a:ea typeface="+mj-lt"/>
                <a:cs typeface="+mj-lt"/>
              </a:rPr>
              <a:t>Plaża La </a:t>
            </a:r>
            <a:r>
              <a:rPr lang="pl-PL" sz="3200">
                <a:solidFill>
                  <a:schemeClr val="bg1"/>
                </a:solidFill>
                <a:latin typeface="Garamond"/>
                <a:ea typeface="+mj-lt"/>
                <a:cs typeface="+mj-lt"/>
              </a:rPr>
              <a:t>Malvarrosa</a:t>
            </a:r>
            <a:endParaRPr lang="pl-PL" sz="3200">
              <a:solidFill>
                <a:schemeClr val="bg1"/>
              </a:solidFill>
              <a:latin typeface="Garamond"/>
            </a:endParaRPr>
          </a:p>
        </p:txBody>
      </p:sp>
      <p:pic>
        <p:nvPicPr>
          <p:cNvPr id="11" name="Symbol zastępczy zawartości 10" descr="Obraz zawierający na wolnym powietrzu, chmura, łódź, statek&#10;&#10;Zawartość wygenerowana przez sztuczną inteligencję może być niepoprawna."/>
          <p:cNvPicPr>
            <a:picLocks noChangeAspect="1" noGrp="1"/>
          </p:cNvPicPr>
          <p:nvPr>
            <p:ph idx="1"/>
          </p:nvPr>
        </p:nvPicPr>
        <p:blipFill>
          <a:blip r:embed="rId7"/>
          <a:stretch/>
        </p:blipFill>
        <p:spPr bwMode="auto">
          <a:xfrm>
            <a:off x="3050079" y="3473165"/>
            <a:ext cx="2989940" cy="3383719"/>
          </a:xfrm>
          <a:prstGeom prst="rect">
            <a:avLst/>
          </a:prstGeom>
        </p:spPr>
      </p:pic>
      <p:pic>
        <p:nvPicPr>
          <p:cNvPr id="12" name="Obraz 11" descr="Obraz zawierający Ludzka twarz, osoba, ubrania, okulary/szklanki&#10;&#10;Zawartość wygenerowana przez sztuczną inteligencję może być niepoprawna.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141903" y="3470313"/>
            <a:ext cx="2974553" cy="2396169"/>
          </a:xfrm>
          <a:prstGeom prst="rect">
            <a:avLst/>
          </a:prstGeom>
        </p:spPr>
      </p:pic>
      <p:pic>
        <p:nvPicPr>
          <p:cNvPr id="15" name="Obraz 14" descr="Obraz zawierający osoba, ubrania, Ludzka twarz, uśmiech&#10;&#10;Zawartość wygenerowana przez sztuczną inteligencję może być niepoprawna."/>
          <p:cNvPicPr>
            <a:picLocks noChangeAspect="1"/>
          </p:cNvPicPr>
          <p:nvPr/>
        </p:nvPicPr>
        <p:blipFill>
          <a:blip r:embed="rId9"/>
          <a:srcRect l="1692" t="12789" r="521" b="22295"/>
          <a:stretch/>
        </p:blipFill>
        <p:spPr bwMode="auto">
          <a:xfrm>
            <a:off x="9171210" y="3472924"/>
            <a:ext cx="3023424" cy="238891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>
            <a:tint val="95000"/>
            <a:satMod val="17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Obraz 4" descr="Obraz zawierający Przekąska, obuwie, Fast food, deser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0" t="14344" r="-4" b="228"/>
          <a:stretch/>
        </p:blipFill>
        <p:spPr bwMode="auto">
          <a:xfrm>
            <a:off x="20" y="10"/>
            <a:ext cx="2970444" cy="3383269"/>
          </a:xfrm>
          <a:prstGeom prst="rect">
            <a:avLst/>
          </a:prstGeom>
        </p:spPr>
      </p:pic>
      <p:pic>
        <p:nvPicPr>
          <p:cNvPr id="7" name="Obraz 6" descr="Obraz zawierający jedzenie, osoba, mleczne, deser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rcRect l="0" t="0" r="4" b="14581"/>
          <a:stretch/>
        </p:blipFill>
        <p:spPr bwMode="auto">
          <a:xfrm>
            <a:off x="3072956" y="10"/>
            <a:ext cx="2970465" cy="3383267"/>
          </a:xfrm>
          <a:prstGeom prst="rect">
            <a:avLst/>
          </a:prstGeom>
        </p:spPr>
      </p:pic>
      <p:pic>
        <p:nvPicPr>
          <p:cNvPr id="6" name="Obraz 5" descr="Obraz zawierający jedzenie, Fast food, pizza, danie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rcRect l="0" t="11696" r="0" b="2920"/>
          <a:stretch/>
        </p:blipFill>
        <p:spPr bwMode="auto">
          <a:xfrm>
            <a:off x="6145909" y="10"/>
            <a:ext cx="2971800" cy="3383267"/>
          </a:xfrm>
          <a:prstGeom prst="rect">
            <a:avLst/>
          </a:prstGeom>
        </p:spPr>
      </p:pic>
      <p:pic>
        <p:nvPicPr>
          <p:cNvPr id="4" name="Symbol zastępczy zawartości 3" descr="Obraz zawierający obuwie, osoba, Fast food, ubrania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rcRect l="0" t="14616" r="0" b="0"/>
          <a:stretch/>
        </p:blipFill>
        <p:spPr bwMode="auto">
          <a:xfrm>
            <a:off x="9220200" y="10"/>
            <a:ext cx="2971800" cy="3383267"/>
          </a:xfrm>
          <a:prstGeom prst="rect">
            <a:avLst/>
          </a:prstGeom>
        </p:spPr>
      </p:pic>
      <p:pic>
        <p:nvPicPr>
          <p:cNvPr id="8" name="Obraz 7" descr="Obraz zawierający paella, jedzenie, wok, Przybory kuchenne&#10;&#10;Zawartość wygenerowana przez sztuczną inteligencję może być niepoprawna."/>
          <p:cNvPicPr>
            <a:picLocks noChangeAspect="1"/>
          </p:cNvPicPr>
          <p:nvPr/>
        </p:nvPicPr>
        <p:blipFill>
          <a:blip r:embed="rId6"/>
          <a:srcRect l="0" t="27964" r="-1" b="30055"/>
          <a:stretch/>
        </p:blipFill>
        <p:spPr bwMode="auto"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41" name="Rectangle 4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145910" y="3474720"/>
            <a:ext cx="6046090" cy="338328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6311180" y="3799271"/>
            <a:ext cx="5885563" cy="19106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3600">
                <a:solidFill>
                  <a:srgbClr val="FFFFFF"/>
                </a:solidFill>
                <a:latin typeface="Garamond"/>
                <a:cs typeface="Angsana New"/>
              </a:rPr>
              <a:t>Próbowaliśmy tradycyjnych hiszpańskich potraw </a:t>
            </a:r>
            <a:r>
              <a:rPr lang="pl-PL" sz="3600">
                <a:solidFill>
                  <a:srgbClr val="FFFFFF"/>
                </a:solidFill>
                <a:latin typeface="Garamond"/>
                <a:ea typeface="+mj-lt"/>
                <a:cs typeface="+mj-lt"/>
              </a:rPr>
              <a:t>churros</a:t>
            </a:r>
            <a:r>
              <a:rPr lang="pl-PL" sz="3600">
                <a:solidFill>
                  <a:srgbClr val="FFFFFF"/>
                </a:solidFill>
                <a:latin typeface="Garamond"/>
                <a:ea typeface="+mj-lt"/>
                <a:cs typeface="+mj-lt"/>
              </a:rPr>
              <a:t> ,</a:t>
            </a:r>
            <a:r>
              <a:rPr lang="pl-PL" sz="3600">
                <a:solidFill>
                  <a:srgbClr val="FFFFFF"/>
                </a:solidFill>
                <a:latin typeface="Garamond"/>
                <a:ea typeface="+mj-lt"/>
                <a:cs typeface="+mj-lt"/>
              </a:rPr>
              <a:t>paella</a:t>
            </a:r>
            <a:r>
              <a:rPr lang="pl-PL" sz="3600">
                <a:solidFill>
                  <a:srgbClr val="FFFFFF"/>
                </a:solidFill>
                <a:latin typeface="Garamond"/>
                <a:ea typeface="+mj-lt"/>
                <a:cs typeface="+mj-lt"/>
              </a:rPr>
              <a:t> , lody oraz pyszna pizza </a:t>
            </a:r>
            <a:endParaRPr lang="pl-PL" sz="3600">
              <a:solidFill>
                <a:srgbClr val="FFFFFF"/>
              </a:solidFill>
              <a:latin typeface="Garamond"/>
              <a:cs typeface="Angsana New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41" name="Rectangle 3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589559" y="262028"/>
            <a:ext cx="9411664" cy="13465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2400">
                <a:latin typeface="Garamond"/>
              </a:rPr>
              <a:t>Wycieczka</a:t>
            </a:r>
            <a:r>
              <a:rPr lang="en-US" sz="2400">
                <a:latin typeface="Garamond"/>
              </a:rPr>
              <a:t> </a:t>
            </a:r>
            <a:r>
              <a:rPr lang="en-US" sz="2400">
                <a:latin typeface="Garamond"/>
              </a:rPr>
              <a:t>rowerowa</a:t>
            </a:r>
            <a:r>
              <a:rPr lang="en-US" sz="2400">
                <a:latin typeface="Garamond"/>
              </a:rPr>
              <a:t> </a:t>
            </a:r>
            <a:r>
              <a:rPr lang="en-US" sz="2400">
                <a:latin typeface="Garamond"/>
              </a:rPr>
              <a:t>na</a:t>
            </a:r>
            <a:r>
              <a:rPr lang="en-US" sz="2400">
                <a:latin typeface="Garamond"/>
              </a:rPr>
              <a:t> </a:t>
            </a:r>
            <a:r>
              <a:rPr lang="en-US" sz="2400">
                <a:latin typeface="Garamond"/>
              </a:rPr>
              <a:t>kt</a:t>
            </a:r>
            <a:r>
              <a:rPr lang="pl-PL" sz="2400">
                <a:latin typeface="Garamond"/>
              </a:rPr>
              <a:t>ó</a:t>
            </a:r>
            <a:r>
              <a:rPr lang="en-US" sz="2400">
                <a:latin typeface="Garamond"/>
              </a:rPr>
              <a:t>rej</a:t>
            </a:r>
            <a:r>
              <a:rPr lang="en-US" sz="2400">
                <a:latin typeface="Garamond"/>
              </a:rPr>
              <a:t>  </a:t>
            </a:r>
            <a:r>
              <a:rPr lang="en-US" sz="2400">
                <a:latin typeface="Garamond"/>
              </a:rPr>
              <a:t>zwiedzali</a:t>
            </a:r>
            <a:r>
              <a:rPr lang="pl-PL" sz="2400">
                <a:latin typeface="Garamond"/>
              </a:rPr>
              <a:t>ś</a:t>
            </a:r>
            <a:r>
              <a:rPr lang="en-US" sz="2400">
                <a:latin typeface="Garamond"/>
              </a:rPr>
              <a:t>my</a:t>
            </a:r>
            <a:r>
              <a:rPr lang="en-US" sz="2400">
                <a:latin typeface="Garamond"/>
              </a:rPr>
              <a:t> </a:t>
            </a:r>
            <a:r>
              <a:rPr lang="en-US" sz="2400">
                <a:latin typeface="Garamond"/>
              </a:rPr>
              <a:t>Hiszpani</a:t>
            </a:r>
            <a:r>
              <a:rPr lang="pl-PL" sz="2400">
                <a:latin typeface="Garamond"/>
              </a:rPr>
              <a:t>ę</a:t>
            </a:r>
            <a:r>
              <a:rPr lang="en-US" sz="2400">
                <a:latin typeface="Garamond"/>
              </a:rPr>
              <a:t> </a:t>
            </a:r>
            <a:r>
              <a:rPr lang="en-US" sz="2400">
                <a:latin typeface="Garamond"/>
              </a:rPr>
              <a:t>przejeżdżając</a:t>
            </a:r>
            <a:r>
              <a:rPr lang="en-US" sz="2400">
                <a:latin typeface="Garamond"/>
              </a:rPr>
              <a:t> </a:t>
            </a:r>
            <a:r>
              <a:rPr lang="en-US" sz="2400">
                <a:latin typeface="Garamond"/>
              </a:rPr>
              <a:t>przez</a:t>
            </a:r>
            <a:r>
              <a:rPr lang="en-US" sz="2400">
                <a:latin typeface="Garamond"/>
              </a:rPr>
              <a:t> </a:t>
            </a:r>
            <a:r>
              <a:rPr lang="en-US" sz="2400">
                <a:latin typeface="Garamond"/>
              </a:rPr>
              <a:t>piekny</a:t>
            </a:r>
            <a:r>
              <a:rPr lang="en-US" sz="2400">
                <a:latin typeface="Garamond"/>
              </a:rPr>
              <a:t> park </a:t>
            </a:r>
            <a:r>
              <a:rPr lang="en-US" sz="2400">
                <a:latin typeface="Garamond"/>
                <a:ea typeface="Segoe UI Historic"/>
                <a:cs typeface="Segoe UI Historic"/>
              </a:rPr>
              <a:t>Parc del </a:t>
            </a:r>
            <a:r>
              <a:rPr lang="en-US" sz="2400">
                <a:latin typeface="Garamond"/>
                <a:ea typeface="Segoe UI Historic"/>
                <a:cs typeface="Segoe UI Historic"/>
              </a:rPr>
              <a:t>Museu</a:t>
            </a:r>
            <a:r>
              <a:rPr lang="en-US" sz="2400">
                <a:latin typeface="Garamond"/>
                <a:ea typeface="Segoe UI Historic"/>
                <a:cs typeface="Segoe UI Historic"/>
              </a:rPr>
              <a:t> de les </a:t>
            </a:r>
            <a:r>
              <a:rPr lang="en-US" sz="2400">
                <a:latin typeface="Garamond"/>
                <a:ea typeface="Segoe UI Historic"/>
                <a:cs typeface="Segoe UI Historic"/>
              </a:rPr>
              <a:t>Ciències</a:t>
            </a:r>
            <a:r>
              <a:rPr lang="en-US" sz="2400">
                <a:latin typeface="Garamond"/>
                <a:ea typeface="Segoe UI Historic"/>
                <a:cs typeface="Segoe UI Historic"/>
              </a:rPr>
              <a:t> - Tram XV del </a:t>
            </a:r>
            <a:r>
              <a:rPr lang="en-US" sz="2400">
                <a:latin typeface="Garamond"/>
                <a:ea typeface="Segoe UI Historic"/>
                <a:cs typeface="Segoe UI Historic"/>
              </a:rPr>
              <a:t>Jardí</a:t>
            </a:r>
            <a:r>
              <a:rPr lang="en-US" sz="2400">
                <a:latin typeface="Garamond"/>
                <a:ea typeface="Segoe UI Historic"/>
                <a:cs typeface="Segoe UI Historic"/>
              </a:rPr>
              <a:t> del </a:t>
            </a:r>
            <a:r>
              <a:rPr lang="en-US" sz="2400">
                <a:latin typeface="Garamond"/>
                <a:ea typeface="Segoe UI Historic"/>
                <a:cs typeface="Segoe UI Historic"/>
              </a:rPr>
              <a:t>Túria</a:t>
            </a:r>
            <a:br>
              <a:rPr lang="en-US" sz="3600">
                <a:latin typeface="Garamond"/>
              </a:rPr>
            </a:br>
            <a:r>
              <a:rPr lang="en-US" sz="3600">
                <a:latin typeface="Garamond"/>
              </a:rPr>
              <a:t>23.03.2025</a:t>
            </a:r>
            <a:endParaRPr/>
          </a:p>
        </p:txBody>
      </p:sp>
      <p:pic>
        <p:nvPicPr>
          <p:cNvPr id="4" name="Symbol zastępczy zawartości 3" descr="Obraz zawierający Pojazd lądowy, koło, na wolnym powietrzu, pojazd&#10;&#10;Zawartość wygenerowana przez sztuczną inteligencję może być niepoprawna.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0" r="3" b="4307"/>
          <a:stretch/>
        </p:blipFill>
        <p:spPr bwMode="auto">
          <a:xfrm>
            <a:off x="989300" y="2473625"/>
            <a:ext cx="2813165" cy="3637951"/>
          </a:xfrm>
          <a:prstGeom prst="rect">
            <a:avLst/>
          </a:prstGeom>
        </p:spPr>
      </p:pic>
      <p:pic>
        <p:nvPicPr>
          <p:cNvPr id="5" name="Obraz 4" descr="Obraz zawierający osoba, ubrania, rower/motor, na wolnym powietrzu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rcRect l="0" t="0" r="0" b="2096"/>
          <a:stretch/>
        </p:blipFill>
        <p:spPr bwMode="auto">
          <a:xfrm>
            <a:off x="4680277" y="2473625"/>
            <a:ext cx="2786876" cy="3637951"/>
          </a:xfrm>
          <a:prstGeom prst="rect">
            <a:avLst/>
          </a:prstGeom>
        </p:spPr>
      </p:pic>
      <p:pic>
        <p:nvPicPr>
          <p:cNvPr id="6" name="Obraz 5" descr="Obraz zawierający na wolnym powietrzu, niebo, chmura, drzewo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rcRect l="0" t="3011" r="0" b="0"/>
          <a:stretch/>
        </p:blipFill>
        <p:spPr bwMode="auto">
          <a:xfrm>
            <a:off x="8350245" y="2473625"/>
            <a:ext cx="2813167" cy="3637951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3136573" y="2793365"/>
            <a:ext cx="8895719" cy="428046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defRPr/>
            </a:pPr>
            <a:br>
              <a:rPr lang="en-US" sz="2400">
                <a:latin typeface="Century Schoolbook"/>
              </a:rPr>
            </a:br>
            <a:br>
              <a:rPr lang="en-US" sz="2400">
                <a:latin typeface="Century Schoolbook"/>
              </a:rPr>
            </a:br>
            <a:br>
              <a:rPr lang="en-US" sz="2400">
                <a:latin typeface="Century Schoolbook"/>
              </a:rPr>
            </a:br>
            <a:br>
              <a:rPr lang="en-US" sz="2400">
                <a:latin typeface="Century Schoolbook"/>
              </a:rPr>
            </a:br>
            <a:br>
              <a:rPr lang="en-US" sz="2400">
                <a:latin typeface="Century Schoolbook"/>
              </a:rPr>
            </a:br>
            <a:br>
              <a:rPr lang="en-US" sz="2400">
                <a:latin typeface="Century Schoolbook"/>
              </a:rPr>
            </a:br>
            <a:br>
              <a:rPr lang="en-US" sz="2400">
                <a:latin typeface="Century Schoolbook"/>
              </a:rPr>
            </a:br>
            <a:br>
              <a:rPr lang="en-US" sz="2400">
                <a:latin typeface="Century Schoolbook"/>
              </a:rPr>
            </a:br>
            <a:br>
              <a:rPr lang="en-US" sz="2400">
                <a:latin typeface="Century Schoolbook"/>
              </a:rPr>
            </a:br>
            <a:br>
              <a:rPr lang="en-US" sz="2400">
                <a:latin typeface="Century Schoolbook"/>
              </a:rPr>
            </a:br>
            <a:r>
              <a:rPr lang="en-US" sz="2400">
                <a:latin typeface="Garamond"/>
              </a:rPr>
              <a:t>Pożegnanie</a:t>
            </a:r>
            <a:r>
              <a:rPr lang="en-US" sz="2400">
                <a:latin typeface="Garamond"/>
              </a:rPr>
              <a:t> z </a:t>
            </a:r>
            <a:r>
              <a:rPr lang="en-US" sz="2400">
                <a:latin typeface="Garamond"/>
              </a:rPr>
              <a:t>pracodawcami</a:t>
            </a:r>
            <a:br>
              <a:rPr lang="en-US" sz="4000">
                <a:latin typeface="Garamond"/>
              </a:rPr>
            </a:br>
            <a:r>
              <a:rPr lang="en-US" sz="1800">
                <a:latin typeface="Garamond"/>
                <a:ea typeface="Segoe UI Historic"/>
                <a:cs typeface="Segoe UI Historic"/>
              </a:rPr>
              <a:t>Miesięczny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staż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za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granicą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był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dla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nas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cennym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doświadczeniem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,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które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pozwoliło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rozwinąć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umiejętności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fryzjerskie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i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poznać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nowe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techniki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pracy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.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Pracując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w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nowoczesnych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salonach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,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mieliśmy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okazję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uczyć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się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od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doświadczonych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stylistów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i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zdobywać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praktyczną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wiedzę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w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międzynarodowym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środowisku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. Wyjazd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poszerzył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także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nasze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horyzonty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kulturowe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i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językowe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oraz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nauczył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nas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samodzielności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i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współpracy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.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Staż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był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świetnie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zorganizowany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, a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zdobyte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doświadczenia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z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pewnością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zaprocentują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w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naszej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przyszłej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pracy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1800">
                <a:latin typeface="Garamond"/>
                <a:ea typeface="Segoe UI Historic"/>
                <a:cs typeface="Segoe UI Historic"/>
              </a:rPr>
              <a:t>zawodowej</a:t>
            </a:r>
            <a:r>
              <a:rPr lang="en-US" sz="1100">
                <a:latin typeface="Garamond"/>
                <a:ea typeface="Segoe UI Historic"/>
                <a:cs typeface="Segoe UI Historic"/>
              </a:rPr>
              <a:t>.</a:t>
            </a:r>
            <a:endParaRPr lang="en-US" sz="4000">
              <a:latin typeface="Garamond"/>
            </a:endParaRPr>
          </a:p>
          <a:p>
            <a:pPr>
              <a:defRPr/>
            </a:pPr>
            <a:br>
              <a:rPr lang="en-US"/>
            </a:br>
            <a:endParaRPr lang="en-US"/>
          </a:p>
        </p:txBody>
      </p:sp>
      <p:pic>
        <p:nvPicPr>
          <p:cNvPr id="6" name="Obraz 5" descr="Obraz zawierający ubrania, osoba, Ludzka twarz, ściana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0" t="0" r="-4" b="2787"/>
          <a:stretch/>
        </p:blipFill>
        <p:spPr bwMode="auto">
          <a:xfrm>
            <a:off x="-1" y="2964503"/>
            <a:ext cx="3044876" cy="389238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rcRect l="0" t="5424" r="0" b="2724"/>
          <a:stretch/>
        </p:blipFill>
        <p:spPr bwMode="auto">
          <a:xfrm>
            <a:off x="5104355" y="3609"/>
            <a:ext cx="3318890" cy="396081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rcRect l="0" t="56" r="0" b="5094"/>
          <a:stretch/>
        </p:blipFill>
        <p:spPr bwMode="auto">
          <a:xfrm>
            <a:off x="8423753" y="0"/>
            <a:ext cx="3768247" cy="3974649"/>
          </a:xfrm>
          <a:prstGeom prst="rect">
            <a:avLst/>
          </a:prstGeom>
        </p:spPr>
      </p:pic>
      <p:pic>
        <p:nvPicPr>
          <p:cNvPr id="13" name="Obraz 12" descr="Obraz zawierający Ludzka twarz, osoba, ubrania, uśmiech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-1" y="10438"/>
            <a:ext cx="5177424" cy="39665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600">
                <a:latin typeface="Garamond"/>
              </a:rPr>
              <a:t>Ostatnie</a:t>
            </a:r>
            <a:r>
              <a:rPr lang="en-US" sz="3600">
                <a:latin typeface="Garamond"/>
              </a:rPr>
              <a:t> </a:t>
            </a:r>
            <a:r>
              <a:rPr lang="en-US" sz="3600">
                <a:latin typeface="Garamond"/>
              </a:rPr>
              <a:t>spotkanie</a:t>
            </a:r>
            <a:r>
              <a:rPr lang="en-US" sz="3600">
                <a:latin typeface="Garamond"/>
              </a:rPr>
              <a:t> </a:t>
            </a:r>
            <a:r>
              <a:rPr lang="en-US" sz="3600">
                <a:latin typeface="Garamond"/>
              </a:rPr>
              <a:t>w </a:t>
            </a:r>
            <a:r>
              <a:rPr lang="en-US" sz="3600">
                <a:latin typeface="Garamond"/>
              </a:rPr>
              <a:t>Esmovii</a:t>
            </a:r>
            <a:r>
              <a:rPr lang="en-US" sz="3600">
                <a:latin typeface="Garamond"/>
              </a:rPr>
              <a:t> – </a:t>
            </a:r>
            <a:r>
              <a:rPr lang="en-US" sz="3600">
                <a:latin typeface="Garamond"/>
              </a:rPr>
              <a:t>Odebranie</a:t>
            </a:r>
            <a:r>
              <a:rPr lang="en-US" sz="3600">
                <a:latin typeface="Garamond"/>
              </a:rPr>
              <a:t> </a:t>
            </a:r>
            <a:r>
              <a:rPr lang="en-US" sz="3600">
                <a:latin typeface="Garamond"/>
              </a:rPr>
              <a:t>certyfikat</a:t>
            </a:r>
            <a:r>
              <a:rPr lang="pl-PL" sz="3600">
                <a:latin typeface="Garamond"/>
              </a:rPr>
              <a:t>ó</a:t>
            </a:r>
            <a:r>
              <a:rPr lang="en-US" sz="3600">
                <a:latin typeface="Garamond"/>
              </a:rPr>
              <a:t>w</a:t>
            </a:r>
            <a:r>
              <a:rPr lang="en-US" sz="3600">
                <a:latin typeface="Garamond"/>
              </a:rPr>
              <a:t> </a:t>
            </a:r>
            <a:endParaRPr lang="en-US" sz="3600">
              <a:latin typeface="Garamond"/>
            </a:endParaRPr>
          </a:p>
        </p:txBody>
      </p:sp>
      <p:pic>
        <p:nvPicPr>
          <p:cNvPr id="5" name="Obraz 4" descr="Obraz zawierający ubrania, w pomieszczeniu, ściana, kobieta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0" t="7184" r="0" b="0"/>
          <a:stretch/>
        </p:blipFill>
        <p:spPr bwMode="auto">
          <a:xfrm>
            <a:off x="218336" y="2365285"/>
            <a:ext cx="5754056" cy="3938756"/>
          </a:xfrm>
          <a:prstGeom prst="rect">
            <a:avLst/>
          </a:prstGeom>
        </p:spPr>
      </p:pic>
      <p:pic>
        <p:nvPicPr>
          <p:cNvPr id="4" name="Symbol zastępczy zawartości 3" descr="Obraz zawierający ubrania, osoba, w pomieszczeniu, uśmiech&#10;&#10;Zawartość wygenerowana przez sztuczną inteligencję może być niepoprawna."/>
          <p:cNvPicPr>
            <a:picLocks noChangeAspect="1" noGrp="1"/>
          </p:cNvPicPr>
          <p:nvPr>
            <p:ph idx="1"/>
          </p:nvPr>
        </p:nvPicPr>
        <p:blipFill>
          <a:blip r:embed="rId3"/>
          <a:srcRect l="0" t="0" r="0" b="6867"/>
          <a:stretch/>
        </p:blipFill>
        <p:spPr bwMode="auto">
          <a:xfrm>
            <a:off x="6219615" y="2365285"/>
            <a:ext cx="5754041" cy="3938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862263" y="2441457"/>
            <a:ext cx="4622351" cy="229481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pl-PL" sz="3600">
                <a:latin typeface="Garamond"/>
                <a:ea typeface="Cambria"/>
              </a:rPr>
              <a:t>Lotnisko Walencja - Zakończenie naszej przygody-</a:t>
            </a:r>
            <a:br>
              <a:rPr lang="pl-PL" sz="3600">
                <a:latin typeface="Garamond"/>
                <a:ea typeface="Cambria"/>
              </a:rPr>
            </a:br>
            <a:r>
              <a:rPr lang="pl-PL" sz="3600">
                <a:latin typeface="Garamond"/>
                <a:ea typeface="Cambria"/>
              </a:rPr>
              <a:t>Powrót do Polski  </a:t>
            </a:r>
            <a:br>
              <a:rPr lang="pl-PL" sz="3600">
                <a:latin typeface="Garamond"/>
                <a:ea typeface="Cambria"/>
              </a:rPr>
            </a:br>
            <a:r>
              <a:rPr lang="pl-PL" sz="3600">
                <a:latin typeface="Garamond"/>
                <a:ea typeface="Cambria"/>
              </a:rPr>
              <a:t>29.03.2025</a:t>
            </a:r>
            <a:endParaRPr/>
          </a:p>
        </p:txBody>
      </p:sp>
      <p:cxnSp>
        <p:nvCxnSpPr>
          <p:cNvPr id="57" name="Straight Connector 14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 descr="Obraz zawierający samolot, niebo, ubrania, osoba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0" t="0" r="4665" b="0"/>
          <a:stretch/>
        </p:blipFill>
        <p:spPr bwMode="auto">
          <a:xfrm>
            <a:off x="6115068" y="10"/>
            <a:ext cx="2999308" cy="4194782"/>
          </a:xfrm>
          <a:prstGeom prst="rect">
            <a:avLst/>
          </a:prstGeom>
        </p:spPr>
      </p:pic>
      <p:pic>
        <p:nvPicPr>
          <p:cNvPr id="6" name="Obraz 5" descr="Obraz zawierający samolot, niebo, na wolnym powietrzu, pojazd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rcRect l="0" t="36997" r="0" b="0"/>
          <a:stretch/>
        </p:blipFill>
        <p:spPr bwMode="auto">
          <a:xfrm>
            <a:off x="9169799" y="-1"/>
            <a:ext cx="3022201" cy="2538787"/>
          </a:xfrm>
          <a:prstGeom prst="rect">
            <a:avLst/>
          </a:prstGeom>
        </p:spPr>
      </p:pic>
      <p:pic>
        <p:nvPicPr>
          <p:cNvPr id="4" name="Symbol zastępczy zawartości 3" descr="Obraz zawierający samolot, na wolnym powietrzu, Podróże lotnicze, niebo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rcRect l="0" t="6341" r="3" b="28488"/>
          <a:stretch/>
        </p:blipFill>
        <p:spPr bwMode="auto">
          <a:xfrm>
            <a:off x="6115069" y="4251683"/>
            <a:ext cx="2999308" cy="2606317"/>
          </a:xfrm>
          <a:prstGeom prst="rect">
            <a:avLst/>
          </a:prstGeom>
        </p:spPr>
      </p:pic>
      <p:pic>
        <p:nvPicPr>
          <p:cNvPr id="8" name="Obraz 7" descr="Obraz zawierający okno, budynek, niebo, iluminator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rcRect l="5466" t="0" r="4" b="4"/>
          <a:stretch/>
        </p:blipFill>
        <p:spPr bwMode="auto">
          <a:xfrm>
            <a:off x="9169798" y="2595385"/>
            <a:ext cx="3022200" cy="4262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" name="Picture 18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>
            <a:alphaModFix amt="40000"/>
          </a:blip>
          <a:stretch/>
        </p:blipFill>
        <p:spPr bwMode="auto"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1" name="Rectangle 2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4" name="Symbol zastępczy zawartości 3" descr="Obraz zawierający samolot, lot, okno, Podróże lotnicze&#10;&#10;Zawartość wygenerowana przez sztuczną inteligencję może być niepoprawna."/>
          <p:cNvPicPr>
            <a:picLocks noChangeAspect="1"/>
          </p:cNvPicPr>
          <p:nvPr/>
        </p:nvPicPr>
        <p:blipFill>
          <a:blip r:embed="rId3">
            <a:alphaModFix amt="60000"/>
          </a:blip>
          <a:srcRect l="0" t="13755" r="0" b="1870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6" name="Obraz 5" descr="Obraz zawierający chmura, niebo, samolot, okno&#10;&#10;Zawartość wygenerowana przez sztuczną inteligencję może być niepoprawna."/>
          <p:cNvPicPr>
            <a:picLocks noChangeAspect="1"/>
          </p:cNvPicPr>
          <p:nvPr/>
        </p:nvPicPr>
        <p:blipFill>
          <a:blip r:embed="rId4">
            <a:alphaModFix amt="60000"/>
          </a:blip>
          <a:srcRect l="0" t="2656" r="0" b="12968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1191965" y="1507602"/>
            <a:ext cx="9801854" cy="2046693"/>
          </a:xfrm>
        </p:spPr>
        <p:txBody>
          <a:bodyPr anchor="b">
            <a:normAutofit/>
          </a:bodyPr>
          <a:lstStyle/>
          <a:p>
            <a:pPr algn="ctr">
              <a:defRPr/>
            </a:pPr>
            <a:r>
              <a:rPr lang="pl-PL" sz="3200">
                <a:solidFill>
                  <a:srgbClr val="FFFFFF"/>
                </a:solidFill>
                <a:ea typeface="+mj-lt"/>
                <a:cs typeface="+mj-lt"/>
              </a:rPr>
              <a:t>Kraków 🛬📌</a:t>
            </a:r>
            <a:endParaRPr lang="pl-PL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2452437" y="625809"/>
            <a:ext cx="10515600" cy="5606799"/>
          </a:xfrm>
        </p:spPr>
        <p:txBody>
          <a:bodyPr/>
          <a:lstStyle/>
          <a:p>
            <a:pPr>
              <a:defRPr/>
            </a:pPr>
            <a:r>
              <a:rPr lang="pl-PL">
                <a:latin typeface="Garamond"/>
              </a:rPr>
              <a:t>DZIĘKUJEMY ZA UWAGĘ!!!</a:t>
            </a:r>
            <a:br>
              <a:rPr lang="pl-PL">
                <a:latin typeface="Garamond"/>
              </a:rPr>
            </a:br>
            <a:br>
              <a:rPr lang="pl-PL">
                <a:latin typeface="Garamond"/>
              </a:rPr>
            </a:br>
            <a:r>
              <a:rPr lang="pl-PL">
                <a:latin typeface="Garamond"/>
              </a:rPr>
              <a:t>Maja ,Lena ,Klaudia ,Martyna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5" name="Rectangle 9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7" name="Rectangle 9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9" name="Picture 98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>
            <a:alphaModFix amt="40000"/>
          </a:blip>
          <a:stretch/>
        </p:blipFill>
        <p:spPr bwMode="auto"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01" name="Rectangle 10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" name="Rectangle 10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10" name="Obraz 9" descr="Obraz zawierający samolot, Podróże lotnicze, Linia lotnicza, statek powietrzny&#10;&#10;Zawartość wygenerowana przez sztuczną inteligencję może być niepoprawna."/>
          <p:cNvPicPr>
            <a:picLocks noChangeAspect="1"/>
          </p:cNvPicPr>
          <p:nvPr/>
        </p:nvPicPr>
        <p:blipFill>
          <a:blip r:embed="rId3">
            <a:alphaModFix amt="60000"/>
          </a:blip>
          <a:srcRect l="0" t="7812" r="0" b="7813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20" name="Symbol zastępczy zawartości 19" descr="Obraz zawierający okno, chmura, niebo, samolot&#10;&#10;Zawartość wygenerowana przez sztuczną inteligencję może być niepoprawna."/>
          <p:cNvPicPr>
            <a:picLocks noChangeAspect="1"/>
          </p:cNvPicPr>
          <p:nvPr/>
        </p:nvPicPr>
        <p:blipFill>
          <a:blip r:embed="rId4">
            <a:alphaModFix amt="60000"/>
          </a:blip>
          <a:srcRect l="0" t="8773" r="0" b="6852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1191965" y="552807"/>
            <a:ext cx="9801854" cy="2790331"/>
          </a:xfrm>
        </p:spPr>
        <p:txBody>
          <a:bodyPr anchor="b">
            <a:normAutofit/>
          </a:bodyPr>
          <a:lstStyle/>
          <a:p>
            <a:pPr algn="ctr">
              <a:defRPr/>
            </a:pPr>
            <a:r>
              <a:rPr lang="pl-PL" sz="4800">
                <a:solidFill>
                  <a:srgbClr val="FFFFFF"/>
                </a:solidFill>
                <a:latin typeface="Segoe UI Historic"/>
                <a:ea typeface="Segoe UI Historic"/>
                <a:cs typeface="Segoe UI Historic"/>
              </a:rPr>
              <a:t>Walencja</a:t>
            </a:r>
            <a:r>
              <a:rPr lang="pl-PL" sz="4800">
                <a:solidFill>
                  <a:srgbClr val="FFFFFF"/>
                </a:solidFill>
                <a:ea typeface="+mj-lt"/>
                <a:cs typeface="+mj-lt"/>
              </a:rPr>
              <a:t>🛫📌</a:t>
            </a:r>
            <a:endParaRPr lang="pl-PL" sz="4800">
              <a:solidFill>
                <a:srgbClr val="FFFFFF"/>
              </a:solidFill>
            </a:endParaRPr>
          </a:p>
        </p:txBody>
      </p:sp>
      <p:sp>
        <p:nvSpPr>
          <p:cNvPr id="90" name="Content Placeholder 89"/>
          <p:cNvSpPr>
            <a:spLocks noGrp="1"/>
          </p:cNvSpPr>
          <p:nvPr>
            <p:ph idx="1"/>
          </p:nvPr>
        </p:nvSpPr>
        <p:spPr bwMode="auto">
          <a:xfrm>
            <a:off x="1191966" y="3510476"/>
            <a:ext cx="9801854" cy="2614231"/>
          </a:xfrm>
        </p:spPr>
        <p:txBody>
          <a:bodyPr anchor="t">
            <a:normAutofit/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6451287" y="1949283"/>
            <a:ext cx="4802249" cy="2412882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pl-PL" sz="3600">
                <a:latin typeface="Garamond"/>
                <a:ea typeface="FangSong"/>
                <a:cs typeface="Angsana New"/>
              </a:rPr>
              <a:t>Przylot do Walencji – Początek naszej przygody </a:t>
            </a:r>
            <a:endParaRPr/>
          </a:p>
        </p:txBody>
      </p:sp>
      <p:pic>
        <p:nvPicPr>
          <p:cNvPr id="6" name="Obraz 5" descr="Obraz zawierający roślina, na wolnym powietrzu, drzewo, niebo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0" t="21744" r="-1" b="5349"/>
          <a:stretch/>
        </p:blipFill>
        <p:spPr bwMode="auto">
          <a:xfrm>
            <a:off x="-1" y="10"/>
            <a:ext cx="3003123" cy="3892380"/>
          </a:xfrm>
          <a:prstGeom prst="rect">
            <a:avLst/>
          </a:prstGeom>
        </p:spPr>
      </p:pic>
      <p:pic>
        <p:nvPicPr>
          <p:cNvPr id="5" name="Obraz 4" descr="Obraz zawierający chmura, niebo, na wolnym powietrzu, budynek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rcRect l="0" t="30729" r="-4" b="-4"/>
          <a:stretch/>
        </p:blipFill>
        <p:spPr bwMode="auto">
          <a:xfrm>
            <a:off x="3180257" y="10"/>
            <a:ext cx="3016307" cy="2785935"/>
          </a:xfrm>
          <a:prstGeom prst="rect">
            <a:avLst/>
          </a:prstGeom>
        </p:spPr>
      </p:pic>
      <p:pic>
        <p:nvPicPr>
          <p:cNvPr id="4" name="Symbol zastępczy zawartości 3" descr="Obraz zawierający na wolnym powietrzu, niebo, droga, chmura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rcRect l="0" t="18000" r="-4" b="12619"/>
          <a:stretch/>
        </p:blipFill>
        <p:spPr bwMode="auto"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7" name="Obraz 6" descr="Obraz zawierający na wolnym powietrzu, chmura, statua, niebo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rcRect l="0" t="0" r="-4" b="3015"/>
          <a:stretch/>
        </p:blipFill>
        <p:spPr bwMode="auto">
          <a:xfrm>
            <a:off x="3180257" y="2957665"/>
            <a:ext cx="3016307" cy="3900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>
            <a:tint val="95000"/>
            <a:satMod val="17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Symbol zastępczy zawartości 3" descr="Obraz zawierający na wolnym powietrzu, budynek, drzewo, niebo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0" t="0" r="-4" b="14043"/>
          <a:stretch/>
        </p:blipFill>
        <p:spPr bwMode="auto">
          <a:xfrm>
            <a:off x="532395" y="457201"/>
            <a:ext cx="2418526" cy="2753390"/>
          </a:xfrm>
          <a:prstGeom prst="rect">
            <a:avLst/>
          </a:prstGeom>
        </p:spPr>
      </p:pic>
      <p:pic>
        <p:nvPicPr>
          <p:cNvPr id="11" name="Obraz 10" descr="Obraz zawierający Ludzka twarz, osoba, ubrania, w pomieszczeniu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34455" y="853878"/>
            <a:ext cx="2613376" cy="1960032"/>
          </a:xfrm>
          <a:prstGeom prst="rect">
            <a:avLst/>
          </a:prstGeom>
        </p:spPr>
      </p:pic>
      <p:pic>
        <p:nvPicPr>
          <p:cNvPr id="8" name="Obraz 7" descr="Obraz zawierający w pomieszczeniu, ściana, meble, aranżacja wnętrz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rcRect l="0" t="8236" r="-4" b="6337"/>
          <a:stretch/>
        </p:blipFill>
        <p:spPr bwMode="auto">
          <a:xfrm>
            <a:off x="6325859" y="457200"/>
            <a:ext cx="2417437" cy="2753389"/>
          </a:xfrm>
          <a:prstGeom prst="rect">
            <a:avLst/>
          </a:prstGeom>
        </p:spPr>
      </p:pic>
      <p:pic>
        <p:nvPicPr>
          <p:cNvPr id="6" name="Obraz 5" descr="Obraz zawierający w pomieszczeniu, ściana, meble, telewizja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rcRect l="0" t="30297" r="0" b="5665"/>
          <a:stretch/>
        </p:blipFill>
        <p:spPr bwMode="auto">
          <a:xfrm>
            <a:off x="9226885" y="457200"/>
            <a:ext cx="2418534" cy="2753389"/>
          </a:xfrm>
          <a:prstGeom prst="rect">
            <a:avLst/>
          </a:prstGeom>
        </p:spPr>
      </p:pic>
      <p:pic>
        <p:nvPicPr>
          <p:cNvPr id="7" name="Symbol zastępczy zawartości 6" descr="Obraz zawierający w pomieszczeniu, ściana, aranżacja wnętrz, ubrania&#10;&#10;Zawartość wygenerowana przez sztuczną inteligencję może być niepoprawna."/>
          <p:cNvPicPr>
            <a:picLocks noChangeAspect="1"/>
          </p:cNvPicPr>
          <p:nvPr/>
        </p:nvPicPr>
        <p:blipFill>
          <a:blip r:embed="rId6"/>
          <a:srcRect l="0" t="24485" r="-1" b="884"/>
          <a:stretch/>
        </p:blipFill>
        <p:spPr bwMode="auto">
          <a:xfrm>
            <a:off x="575798" y="3429000"/>
            <a:ext cx="5227688" cy="2926078"/>
          </a:xfrm>
          <a:prstGeom prst="rect">
            <a:avLst/>
          </a:prstGeom>
        </p:spPr>
      </p:pic>
      <p:sp>
        <p:nvSpPr>
          <p:cNvPr id="90" name="Rectangle 8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145910" y="3474720"/>
            <a:ext cx="6046090" cy="33832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 bwMode="auto">
          <a:xfrm>
            <a:off x="6479648" y="3583937"/>
            <a:ext cx="5366610" cy="268538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  <a:defRPr/>
            </a:pPr>
            <a:endParaRPr lang="pl-PL" sz="1100">
              <a:solidFill>
                <a:schemeClr val="bg1"/>
              </a:solidFill>
              <a:latin typeface="Garamond"/>
              <a:ea typeface="Segoe UI Historic"/>
              <a:cs typeface="Segoe UI Historic"/>
            </a:endParaRPr>
          </a:p>
          <a:p>
            <a:pPr marL="0" indent="0">
              <a:buNone/>
              <a:defRPr/>
            </a:pP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Na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czas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miesięcznego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stażu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za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granicą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zapewnione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zostało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zakwaterowanie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w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komfortowych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warunkach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, w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dogodnej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lokalizacji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–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blisko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miejsca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odbywania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praktyk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oraz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z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łatwym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dostępem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do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transportu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 </a:t>
            </a:r>
            <a:r>
              <a:rPr lang="en-US" sz="2000">
                <a:solidFill>
                  <a:schemeClr val="bg1"/>
                </a:solidFill>
                <a:latin typeface="Garamond"/>
                <a:ea typeface="Segoe UI Historic"/>
                <a:cs typeface="Segoe UI Historic"/>
              </a:rPr>
              <a:t>publicznego</a:t>
            </a:r>
            <a:br>
              <a:rPr lang="en-US" sz="2000">
                <a:latin typeface="Candara"/>
              </a:rPr>
            </a:b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52" name="Rectangle 5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3545708" y="554009"/>
            <a:ext cx="7808074" cy="166287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3600">
                <a:latin typeface="Garamond"/>
              </a:rPr>
              <a:t>Nocne zwiedzanie miasta </a:t>
            </a:r>
            <a:endParaRPr/>
          </a:p>
        </p:txBody>
      </p:sp>
      <p:pic>
        <p:nvPicPr>
          <p:cNvPr id="8" name="Obraz 7" descr="Obraz zawierający budynek, niebo, na wolnym powietrzu, noc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0" t="0" r="-3" b="2275"/>
          <a:stretch/>
        </p:blipFill>
        <p:spPr bwMode="auto"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33" name="Symbol zastępczy zawartości 32" descr="Obraz zawierający na wolnym powietrzu, niebo, drzewo, Lampa uliczna&#10;&#10;Zawartość wygenerowana przez sztuczną inteligencję może być niepoprawna.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9105158" y="2735582"/>
            <a:ext cx="3086100" cy="4114800"/>
          </a:xfrm>
          <a:prstGeom prst="rect">
            <a:avLst/>
          </a:prstGeom>
        </p:spPr>
      </p:pic>
      <p:pic>
        <p:nvPicPr>
          <p:cNvPr id="34" name="Obraz 33" descr="Obraz zawierający ciemność, na wolnym powietrzu, drzewo, niebo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95909" y="2731324"/>
            <a:ext cx="2860156" cy="4126676"/>
          </a:xfrm>
          <a:prstGeom prst="rect">
            <a:avLst/>
          </a:prstGeom>
        </p:spPr>
      </p:pic>
      <p:pic>
        <p:nvPicPr>
          <p:cNvPr id="36" name="Obraz 35" descr="Obraz zawierający na wolnym powietrzu, niebo, drzewo, budynek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207264" y="2731324"/>
            <a:ext cx="2679988" cy="4126676"/>
          </a:xfrm>
          <a:prstGeom prst="rect">
            <a:avLst/>
          </a:prstGeom>
        </p:spPr>
      </p:pic>
      <p:pic>
        <p:nvPicPr>
          <p:cNvPr id="37" name="Obraz 36" descr="Obraz zawierający Sylwester, Nowy rok, niebo, festiwal&#10;&#10;Zawartość wygenerowana przez sztuczną inteligencję może być niepoprawna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64" y="4096988"/>
            <a:ext cx="2996191" cy="2751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838200" y="5702341"/>
            <a:ext cx="7061616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25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Pierwsze spotkanie w Esmovii </a:t>
            </a:r>
            <a:r>
              <a:rPr lang="pl-PL" sz="2500">
                <a:solidFill>
                  <a:schemeClr val="tx1"/>
                </a:solidFill>
                <a:latin typeface="Aptos Display"/>
                <a:ea typeface="Arial"/>
                <a:cs typeface="Arial"/>
              </a:rPr>
              <a:t>- Poznanie</a:t>
            </a:r>
            <a:r>
              <a:rPr lang="en-US" sz="2500">
                <a:solidFill>
                  <a:schemeClr val="tx1"/>
                </a:solidFill>
                <a:latin typeface="Aptos Display"/>
                <a:ea typeface="Arial"/>
                <a:cs typeface="Arial"/>
              </a:rPr>
              <a:t> miejsc praktyk oraz oprowadzenie przez tutorów</a:t>
            </a:r>
            <a:endParaRPr/>
          </a:p>
        </p:txBody>
      </p:sp>
      <p:pic>
        <p:nvPicPr>
          <p:cNvPr id="4" name="Symbol zastępczy zawartości 3" descr="Obraz zawierający ubrania, osoba, w pomieszczeniu, Kurs&#10;&#10;Zawartość wygenerowana przez AI może być niepoprawna.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0" r="7926" b="3"/>
          <a:stretch/>
        </p:blipFill>
        <p:spPr bwMode="auto">
          <a:xfrm>
            <a:off x="-9" y="10"/>
            <a:ext cx="6096000" cy="5279933"/>
          </a:xfrm>
          <a:prstGeom prst="rect">
            <a:avLst/>
          </a:prstGeom>
        </p:spPr>
      </p:pic>
      <p:pic>
        <p:nvPicPr>
          <p:cNvPr id="5" name="Obraz 4" descr="Obraz zawierający ubrania, budynek, człowiek, obuwie&#10;&#10;Zawartość wygenerowana przez AI może być niepoprawna."/>
          <p:cNvPicPr>
            <a:picLocks noChangeAspect="1"/>
          </p:cNvPicPr>
          <p:nvPr/>
        </p:nvPicPr>
        <p:blipFill>
          <a:blip r:embed="rId3"/>
          <a:srcRect l="0" t="7724" r="-1" b="26882"/>
          <a:stretch/>
        </p:blipFill>
        <p:spPr bwMode="auto">
          <a:xfrm>
            <a:off x="6096008" y="10"/>
            <a:ext cx="6095999" cy="5279933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 noGrp="1" noMove="1" noResize="1" noRot="1" noUngrp="1"/>
          </p:cNvGrpSpPr>
          <p:nvPr/>
        </p:nvGrpSpPr>
        <p:grpSpPr bwMode="auto">
          <a:xfrm>
            <a:off x="0" y="5186489"/>
            <a:ext cx="12192000" cy="123364"/>
            <a:chOff x="1" y="6737460"/>
            <a:chExt cx="12192000" cy="123364"/>
          </a:xfrm>
        </p:grpSpPr>
        <p:sp>
          <p:nvSpPr>
            <p:cNvPr id="11" name="Rectangle 10"/>
            <p:cNvSpPr/>
            <p:nvPr/>
          </p:nvSpPr>
          <p:spPr bwMode="auto">
            <a:xfrm rot="16199999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 bwMode="auto">
            <a:xfrm rot="16199999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73" name="Rectangle 7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236620" y="2578056"/>
            <a:ext cx="4771997" cy="1690798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3600">
                <a:latin typeface="Garamond"/>
                <a:ea typeface="Dotum"/>
                <a:cs typeface="Browallia New"/>
              </a:rPr>
              <a:t>Martyna</a:t>
            </a:r>
            <a:r>
              <a:rPr lang="en-US" sz="3600">
                <a:latin typeface="Garamond"/>
                <a:ea typeface="Dotum"/>
                <a:cs typeface="Browallia New"/>
              </a:rPr>
              <a:t> w </a:t>
            </a:r>
            <a:r>
              <a:rPr lang="en-US" sz="3600">
                <a:latin typeface="Garamond"/>
                <a:ea typeface="Dotum"/>
                <a:cs typeface="Browallia New"/>
              </a:rPr>
              <a:t>swoim</a:t>
            </a:r>
            <a:r>
              <a:rPr lang="en-US" sz="3600">
                <a:latin typeface="Garamond"/>
                <a:ea typeface="Dotum"/>
                <a:cs typeface="Browallia New"/>
              </a:rPr>
              <a:t> </a:t>
            </a:r>
            <a:r>
              <a:rPr lang="en-US" sz="3600">
                <a:latin typeface="Garamond"/>
                <a:ea typeface="Dotum"/>
                <a:cs typeface="Browallia New"/>
              </a:rPr>
              <a:t>miejscu</a:t>
            </a:r>
            <a:r>
              <a:rPr lang="en-US" sz="3600">
                <a:latin typeface="Garamond"/>
                <a:ea typeface="Dotum"/>
                <a:cs typeface="Browallia New"/>
              </a:rPr>
              <a:t> </a:t>
            </a:r>
            <a:r>
              <a:rPr lang="en-US" sz="3600">
                <a:latin typeface="Garamond"/>
                <a:ea typeface="Dotum"/>
                <a:cs typeface="Browallia New"/>
              </a:rPr>
              <a:t>praktyk</a:t>
            </a:r>
            <a:r>
              <a:rPr lang="en-US" sz="3600">
                <a:latin typeface="Garamond"/>
                <a:ea typeface="Dotum"/>
                <a:cs typeface="Browallia New"/>
              </a:rPr>
              <a:t> </a:t>
            </a:r>
            <a:r>
              <a:rPr lang="en-US" sz="3600">
                <a:latin typeface="Garamond"/>
                <a:ea typeface="Dotum"/>
                <a:cs typeface="Browallia New"/>
              </a:rPr>
              <a:t>w </a:t>
            </a:r>
            <a:r>
              <a:rPr lang="en-US" sz="3600">
                <a:latin typeface="Garamond"/>
                <a:ea typeface="Dotum"/>
                <a:cs typeface="Browallia New"/>
              </a:rPr>
              <a:t>salonie</a:t>
            </a:r>
            <a:r>
              <a:rPr lang="en-US" sz="3600">
                <a:latin typeface="Garamond"/>
                <a:ea typeface="Dotum"/>
                <a:cs typeface="Browallia New"/>
              </a:rPr>
              <a:t> </a:t>
            </a:r>
            <a:r>
              <a:rPr lang="en-US" sz="3600">
                <a:latin typeface="Garamond"/>
                <a:ea typeface="Segoe UI Historic"/>
                <a:cs typeface="Segoe UI Historic"/>
              </a:rPr>
              <a:t>Alex </a:t>
            </a:r>
            <a:r>
              <a:rPr lang="en-US" sz="3600">
                <a:latin typeface="Garamond"/>
                <a:ea typeface="Segoe UI Historic"/>
                <a:cs typeface="Segoe UI Historic"/>
              </a:rPr>
              <a:t>Peluqueros</a:t>
            </a:r>
            <a:endParaRPr lang="en-US" sz="3600">
              <a:latin typeface="Garamond"/>
              <a:ea typeface="Dotum"/>
              <a:cs typeface="Arial"/>
            </a:endParaRPr>
          </a:p>
        </p:txBody>
      </p:sp>
      <p:pic>
        <p:nvPicPr>
          <p:cNvPr id="11" name="Obraz 10" descr="Obraz zawierający osoba, ubrania, Ludzka twarz, w pomieszczeniu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0" t="0" r="-1" b="1021"/>
          <a:stretch/>
        </p:blipFill>
        <p:spPr bwMode="auto">
          <a:xfrm>
            <a:off x="5589064" y="552741"/>
            <a:ext cx="2538855" cy="3350511"/>
          </a:xfrm>
          <a:prstGeom prst="rect">
            <a:avLst/>
          </a:prstGeom>
        </p:spPr>
      </p:pic>
      <p:pic>
        <p:nvPicPr>
          <p:cNvPr id="15" name="Obraz 14" descr="Obraz zawierający w pomieszczeniu, podłoga, ściana, meble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078586" y="552741"/>
            <a:ext cx="2512882" cy="3350511"/>
          </a:xfrm>
          <a:prstGeom prst="rect">
            <a:avLst/>
          </a:prstGeom>
        </p:spPr>
      </p:pic>
      <p:pic>
        <p:nvPicPr>
          <p:cNvPr id="12" name="Obraz 11" descr="Obraz zawierający osoba, Ludzka twarz, w pomieszczeniu, Selfie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rcRect l="0" t="1024" r="-1" b="-1"/>
          <a:stretch/>
        </p:blipFill>
        <p:spPr bwMode="auto">
          <a:xfrm>
            <a:off x="5423680" y="4063564"/>
            <a:ext cx="1688267" cy="2227974"/>
          </a:xfrm>
          <a:prstGeom prst="rect">
            <a:avLst/>
          </a:prstGeom>
        </p:spPr>
      </p:pic>
      <p:pic>
        <p:nvPicPr>
          <p:cNvPr id="20" name="Symbol zastępczy zawartości 19" descr="Obraz zawierający w pomieszczeniu, półka, meble, krzesło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768883" y="4061443"/>
            <a:ext cx="1670980" cy="2227974"/>
          </a:xfrm>
          <a:prstGeom prst="rect">
            <a:avLst/>
          </a:prstGeom>
        </p:spPr>
      </p:pic>
      <p:pic>
        <p:nvPicPr>
          <p:cNvPr id="10" name="Symbol zastępczy zawartości 9" descr="Obraz zawierający ubrania, osoba, obuwie, tablica suchościeralna biała&#10;&#10;Zawartość wygenerowana przez sztuczną inteligencję może być niepoprawna."/>
          <p:cNvPicPr>
            <a:picLocks noChangeAspect="1"/>
          </p:cNvPicPr>
          <p:nvPr/>
        </p:nvPicPr>
        <p:blipFill>
          <a:blip r:embed="rId6"/>
          <a:srcRect l="0" t="0" r="-1" b="1021"/>
          <a:stretch/>
        </p:blipFill>
        <p:spPr bwMode="auto">
          <a:xfrm>
            <a:off x="10077251" y="4059309"/>
            <a:ext cx="1688251" cy="2227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6894524" y="2463598"/>
            <a:ext cx="4789763" cy="17087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3600">
                <a:latin typeface="Garamond"/>
              </a:rPr>
              <a:t>Klaudia w swoim miejscu praktyk w salonie New </a:t>
            </a:r>
            <a:r>
              <a:rPr lang="pl-PL" sz="3600">
                <a:latin typeface="Garamond"/>
              </a:rPr>
              <a:t>Look's</a:t>
            </a:r>
            <a:r>
              <a:rPr lang="pl-PL" sz="3600">
                <a:latin typeface="Garamond"/>
              </a:rPr>
              <a:t> </a:t>
            </a:r>
            <a:r>
              <a:rPr lang="pl-PL" sz="3600">
                <a:latin typeface="Garamond"/>
              </a:rPr>
              <a:t>Peluqueros</a:t>
            </a:r>
            <a:endParaRPr lang="pl-PL" sz="3600">
              <a:latin typeface="Garamond"/>
            </a:endParaRPr>
          </a:p>
        </p:txBody>
      </p:sp>
      <p:pic>
        <p:nvPicPr>
          <p:cNvPr id="6" name="Obraz 5" descr="Obraz zawierający osoba, ściana, w pomieszczeniu, ubrania&#10;&#10;Zawartość wygenerowana przez sztuczną inteligencję może być niepoprawna."/>
          <p:cNvPicPr>
            <a:picLocks noChangeAspect="1"/>
          </p:cNvPicPr>
          <p:nvPr/>
        </p:nvPicPr>
        <p:blipFill>
          <a:blip r:embed="rId2"/>
          <a:srcRect l="0" t="2215" r="-1" b="24492"/>
          <a:stretch/>
        </p:blipFill>
        <p:spPr bwMode="auto"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7" name="Obraz 6" descr="Obraz zawierający w pomieszczeniu, ściana, meble, krzesło&#10;&#10;Zawartość wygenerowana przez sztuczną inteligencję może być niepoprawna."/>
          <p:cNvPicPr>
            <a:picLocks noChangeAspect="1"/>
          </p:cNvPicPr>
          <p:nvPr/>
        </p:nvPicPr>
        <p:blipFill>
          <a:blip r:embed="rId3"/>
          <a:srcRect l="0" t="29072" r="1" b="29466"/>
          <a:stretch/>
        </p:blipFill>
        <p:spPr bwMode="auto">
          <a:xfrm>
            <a:off x="3180257" y="10"/>
            <a:ext cx="3016307" cy="2223328"/>
          </a:xfrm>
          <a:prstGeom prst="rect">
            <a:avLst/>
          </a:prstGeom>
        </p:spPr>
      </p:pic>
      <p:pic>
        <p:nvPicPr>
          <p:cNvPr id="4" name="Symbol zastępczy zawartości 3" descr="Obraz zawierający osoba, ubrania, ściana, w pomieszczeniu&#10;&#10;Zawartość wygenerowana przez sztuczną inteligencję może być niepoprawna."/>
          <p:cNvPicPr>
            <a:picLocks noChangeAspect="1"/>
          </p:cNvPicPr>
          <p:nvPr/>
        </p:nvPicPr>
        <p:blipFill>
          <a:blip r:embed="rId4"/>
          <a:srcRect l="0" t="18669" r="-4" b="11950"/>
          <a:stretch/>
        </p:blipFill>
        <p:spPr bwMode="auto"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9" name="Obraz 8" descr="Obraz zawierający ubrania, w pomieszczeniu, ściana, obuwie&#10;&#10;Zawartość wygenerowana przez sztuczną inteligencję może być niepoprawna."/>
          <p:cNvPicPr>
            <a:picLocks noChangeAspect="1"/>
          </p:cNvPicPr>
          <p:nvPr/>
        </p:nvPicPr>
        <p:blipFill>
          <a:blip r:embed="rId5"/>
          <a:srcRect l="0" t="15437" r="4" b="31926"/>
          <a:stretch/>
        </p:blipFill>
        <p:spPr bwMode="auto">
          <a:xfrm>
            <a:off x="3180256" y="2395057"/>
            <a:ext cx="3016307" cy="2055326"/>
          </a:xfrm>
          <a:prstGeom prst="rect">
            <a:avLst/>
          </a:prstGeom>
        </p:spPr>
      </p:pic>
      <p:pic>
        <p:nvPicPr>
          <p:cNvPr id="5" name="Obraz 4" descr="Obraz zawierający Ludzka twarz, ubrania, osoba, okulary/szklanki&#10;&#10;Zawartość wygenerowana przez sztuczną inteligencję może być niepoprawna."/>
          <p:cNvPicPr>
            <a:picLocks noChangeAspect="1"/>
          </p:cNvPicPr>
          <p:nvPr/>
        </p:nvPicPr>
        <p:blipFill>
          <a:blip r:embed="rId6"/>
          <a:srcRect l="0" t="7723" r="3" b="9489"/>
          <a:stretch/>
        </p:blipFill>
        <p:spPr bwMode="auto">
          <a:xfrm>
            <a:off x="3180257" y="4629236"/>
            <a:ext cx="3016307" cy="2228765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 bwMode="auto">
          <a:xfrm>
            <a:off x="14165658" y="7534852"/>
            <a:ext cx="4789763" cy="3713894"/>
          </a:xfrm>
        </p:spPr>
        <p:txBody>
          <a:bodyPr>
            <a:normAutofit/>
          </a:bodyPr>
          <a:lstStyle/>
          <a:p>
            <a:pPr>
              <a:defRPr/>
            </a:pPr>
            <a:endParaRPr 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Pakiet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ONLYOFFICE/7.4.1.36</Application>
  <DocSecurity>0</DocSecurity>
  <PresentationFormat>Panoramiczny</PresentationFormat>
  <Paragraphs>0</Paragraphs>
  <Slides>27</Slides>
  <Notes>27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247</cp:revision>
  <dcterms:created xsi:type="dcterms:W3CDTF">2025-04-07T15:25:20Z</dcterms:created>
  <dcterms:modified xsi:type="dcterms:W3CDTF">2025-05-09T10:41:05Z</dcterms:modified>
  <cp:category/>
  <cp:contentStatus/>
  <cp:version/>
</cp:coreProperties>
</file>